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92" r:id="rId4"/>
    <p:sldId id="281" r:id="rId5"/>
    <p:sldId id="258" r:id="rId6"/>
    <p:sldId id="284" r:id="rId7"/>
    <p:sldId id="282" r:id="rId8"/>
    <p:sldId id="285" r:id="rId9"/>
    <p:sldId id="286" r:id="rId10"/>
    <p:sldId id="291" r:id="rId11"/>
    <p:sldId id="293" r:id="rId12"/>
    <p:sldId id="272" r:id="rId13"/>
    <p:sldId id="273" r:id="rId14"/>
    <p:sldId id="290" r:id="rId15"/>
    <p:sldId id="289" r:id="rId16"/>
  </p:sldIdLst>
  <p:sldSz cx="18288000" cy="10287000"/>
  <p:notesSz cx="6858000" cy="9144000"/>
  <p:embeddedFontLst>
    <p:embeddedFont>
      <p:font typeface="Arimo" panose="020B0604020202020204" charset="0"/>
      <p:regular r:id="rId17"/>
    </p:embeddedFont>
    <p:embeddedFont>
      <p:font typeface="Arimo Bold" panose="020B0604020202020204" charset="0"/>
      <p:regular r:id="rId18"/>
    </p:embeddedFont>
    <p:embeddedFont>
      <p:font typeface="Garet" panose="020B0604020202020204" charset="0"/>
      <p:regular r:id="rId19"/>
    </p:embeddedFont>
    <p:embeddedFont>
      <p:font typeface="Garet 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>
        <p:scale>
          <a:sx n="32" d="100"/>
          <a:sy n="32" d="100"/>
        </p:scale>
        <p:origin x="2002" y="1267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4/30/2026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1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3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3.sv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8.jpg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jpeg"/><Relationship Id="rId3" Type="http://schemas.openxmlformats.org/officeDocument/2006/relationships/image" Target="../media/image21.jpeg"/><Relationship Id="rId7" Type="http://schemas.openxmlformats.org/officeDocument/2006/relationships/image" Target="../media/image25.JP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G"/><Relationship Id="rId4" Type="http://schemas.openxmlformats.org/officeDocument/2006/relationships/image" Target="../media/image2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jpg"/><Relationship Id="rId3" Type="http://schemas.openxmlformats.org/officeDocument/2006/relationships/image" Target="../media/image27.jpeg"/><Relationship Id="rId7" Type="http://schemas.openxmlformats.org/officeDocument/2006/relationships/image" Target="../media/image31.jpe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jpg"/><Relationship Id="rId3" Type="http://schemas.openxmlformats.org/officeDocument/2006/relationships/image" Target="../media/image33.jpeg"/><Relationship Id="rId7" Type="http://schemas.openxmlformats.org/officeDocument/2006/relationships/image" Target="../media/image37.jpg"/><Relationship Id="rId2" Type="http://schemas.openxmlformats.org/officeDocument/2006/relationships/image" Target="../media/image2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" Type="http://schemas.openxmlformats.org/officeDocument/2006/relationships/image" Target="../media/image3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0" y="0"/>
            <a:ext cx="18288000" cy="10287000"/>
          </a:xfrm>
          <a:custGeom>
            <a:avLst/>
            <a:gdLst/>
            <a:ahLst/>
            <a:cxnLst/>
            <a:rect l="l" t="t" r="r" b="b"/>
            <a:pathLst>
              <a:path w="18288000" h="10287000">
                <a:moveTo>
                  <a:pt x="0" y="0"/>
                </a:moveTo>
                <a:lnTo>
                  <a:pt x="18288000" y="0"/>
                </a:lnTo>
                <a:lnTo>
                  <a:pt x="18288000" y="10287000"/>
                </a:lnTo>
                <a:lnTo>
                  <a:pt x="0" y="1028700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quz-EC" dirty="0"/>
          </a:p>
        </p:txBody>
      </p:sp>
      <p:grpSp>
        <p:nvGrpSpPr>
          <p:cNvPr id="3" name="Group 3"/>
          <p:cNvGrpSpPr/>
          <p:nvPr/>
        </p:nvGrpSpPr>
        <p:grpSpPr>
          <a:xfrm>
            <a:off x="11805785" y="210282"/>
            <a:ext cx="6482215" cy="10076718"/>
            <a:chOff x="0" y="0"/>
            <a:chExt cx="245926" cy="20085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45926" cy="200853"/>
            </a:xfrm>
            <a:custGeom>
              <a:avLst/>
              <a:gdLst/>
              <a:ahLst/>
              <a:cxnLst/>
              <a:rect l="l" t="t" r="r" b="b"/>
              <a:pathLst>
                <a:path w="245926" h="200853">
                  <a:moveTo>
                    <a:pt x="245926" y="0"/>
                  </a:moveTo>
                  <a:lnTo>
                    <a:pt x="0" y="0"/>
                  </a:lnTo>
                  <a:lnTo>
                    <a:pt x="101600" y="100427"/>
                  </a:lnTo>
                  <a:lnTo>
                    <a:pt x="0" y="200853"/>
                  </a:lnTo>
                  <a:lnTo>
                    <a:pt x="245926" y="200853"/>
                  </a:lnTo>
                  <a:lnTo>
                    <a:pt x="144326" y="100427"/>
                  </a:lnTo>
                  <a:lnTo>
                    <a:pt x="245926" y="0"/>
                  </a:lnTo>
                  <a:close/>
                </a:path>
              </a:pathLst>
            </a:custGeom>
            <a:solidFill>
              <a:srgbClr val="1A1A19">
                <a:alpha val="60000"/>
              </a:srgbClr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88900" y="-57150"/>
              <a:ext cx="68126" cy="2580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181899" y="87756"/>
            <a:ext cx="6298724" cy="10199243"/>
            <a:chOff x="0" y="0"/>
            <a:chExt cx="245926" cy="20085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245926" cy="200853"/>
            </a:xfrm>
            <a:custGeom>
              <a:avLst/>
              <a:gdLst/>
              <a:ahLst/>
              <a:cxnLst/>
              <a:rect l="l" t="t" r="r" b="b"/>
              <a:pathLst>
                <a:path w="245926" h="200853">
                  <a:moveTo>
                    <a:pt x="245926" y="0"/>
                  </a:moveTo>
                  <a:lnTo>
                    <a:pt x="0" y="0"/>
                  </a:lnTo>
                  <a:lnTo>
                    <a:pt x="101600" y="100427"/>
                  </a:lnTo>
                  <a:lnTo>
                    <a:pt x="0" y="200853"/>
                  </a:lnTo>
                  <a:lnTo>
                    <a:pt x="245926" y="200853"/>
                  </a:lnTo>
                  <a:lnTo>
                    <a:pt x="144326" y="100427"/>
                  </a:lnTo>
                  <a:lnTo>
                    <a:pt x="245926" y="0"/>
                  </a:lnTo>
                  <a:close/>
                </a:path>
              </a:pathLst>
            </a:custGeom>
            <a:solidFill>
              <a:srgbClr val="1A1A19">
                <a:alpha val="60000"/>
              </a:srgbClr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88900" y="-57150"/>
              <a:ext cx="68126" cy="25800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grpSp>
        <p:nvGrpSpPr>
          <p:cNvPr id="9" name="Group 9"/>
          <p:cNvGrpSpPr/>
          <p:nvPr/>
        </p:nvGrpSpPr>
        <p:grpSpPr>
          <a:xfrm>
            <a:off x="4002957" y="210282"/>
            <a:ext cx="9437667" cy="9437667"/>
            <a:chOff x="0" y="0"/>
            <a:chExt cx="406400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03200" y="406400"/>
                  </a:lnTo>
                  <a:lnTo>
                    <a:pt x="406400" y="2032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A1A19">
                <a:alpha val="60000"/>
              </a:srgbClr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52400" y="-57150"/>
              <a:ext cx="1016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sp>
        <p:nvSpPr>
          <p:cNvPr id="12" name="Freeform 12"/>
          <p:cNvSpPr/>
          <p:nvPr/>
        </p:nvSpPr>
        <p:spPr>
          <a:xfrm>
            <a:off x="8423218" y="2710637"/>
            <a:ext cx="1307085" cy="1380054"/>
          </a:xfrm>
          <a:custGeom>
            <a:avLst/>
            <a:gdLst/>
            <a:ahLst/>
            <a:cxnLst/>
            <a:rect l="l" t="t" r="r" b="b"/>
            <a:pathLst>
              <a:path w="1441563" h="976659">
                <a:moveTo>
                  <a:pt x="0" y="0"/>
                </a:moveTo>
                <a:lnTo>
                  <a:pt x="1441564" y="0"/>
                </a:lnTo>
                <a:lnTo>
                  <a:pt x="1441564" y="976659"/>
                </a:lnTo>
                <a:lnTo>
                  <a:pt x="0" y="976659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quz-EC" dirty="0"/>
          </a:p>
        </p:txBody>
      </p:sp>
      <p:sp>
        <p:nvSpPr>
          <p:cNvPr id="13" name="TextBox 13"/>
          <p:cNvSpPr txBox="1"/>
          <p:nvPr/>
        </p:nvSpPr>
        <p:spPr>
          <a:xfrm>
            <a:off x="181899" y="8568816"/>
            <a:ext cx="8429432" cy="16304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6452"/>
              </a:lnSpc>
            </a:pPr>
            <a:r>
              <a:rPr lang="en-US" sz="4609" b="1" spc="230" dirty="0">
                <a:solidFill>
                  <a:srgbClr val="F4F6FF"/>
                </a:solidFill>
                <a:latin typeface="Arimo Bold"/>
                <a:ea typeface="Arimo Bold"/>
                <a:cs typeface="Arimo Bold"/>
                <a:sym typeface="Arimo Bold"/>
              </a:rPr>
              <a:t>RENDICION</a:t>
            </a:r>
          </a:p>
          <a:p>
            <a:pPr marL="0" lvl="0" indent="0" algn="just">
              <a:lnSpc>
                <a:spcPts val="6452"/>
              </a:lnSpc>
            </a:pPr>
            <a:r>
              <a:rPr lang="en-US" sz="4609" b="1" spc="230" dirty="0">
                <a:solidFill>
                  <a:srgbClr val="F4F6FF"/>
                </a:solidFill>
                <a:latin typeface="Arimo Bold"/>
                <a:ea typeface="Arimo Bold"/>
                <a:cs typeface="Arimo Bold"/>
                <a:sym typeface="Arimo Bold"/>
              </a:rPr>
              <a:t>DE CUENTAS 2025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3769193" y="511855"/>
            <a:ext cx="10987590" cy="9289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7616"/>
              </a:lnSpc>
              <a:spcBef>
                <a:spcPct val="0"/>
              </a:spcBef>
            </a:pPr>
            <a:r>
              <a:rPr lang="en-US" sz="5440" b="1" spc="544" dirty="0">
                <a:solidFill>
                  <a:srgbClr val="F6FCDF"/>
                </a:solidFill>
                <a:latin typeface="Garet Bold"/>
                <a:ea typeface="Garet Bold"/>
                <a:cs typeface="Garet Bold"/>
                <a:sym typeface="Garet Bold"/>
              </a:rPr>
              <a:t>DANIEL CÓRDOVA TORAL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0155459" y="8953507"/>
            <a:ext cx="8045732" cy="532838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r">
              <a:lnSpc>
                <a:spcPts val="4070"/>
              </a:lnSpc>
            </a:pPr>
            <a:r>
              <a:rPr lang="en-US" sz="3600" spc="542" dirty="0">
                <a:solidFill>
                  <a:srgbClr val="F6FCDF"/>
                </a:solidFill>
                <a:latin typeface="Garet"/>
                <a:ea typeface="Garet"/>
                <a:cs typeface="Garet"/>
                <a:sym typeface="Garet"/>
              </a:rPr>
              <a:t>Sra. Leidy Lucero</a:t>
            </a:r>
          </a:p>
        </p:txBody>
      </p:sp>
      <p:sp>
        <p:nvSpPr>
          <p:cNvPr id="16" name="AutoShape 16"/>
          <p:cNvSpPr/>
          <p:nvPr/>
        </p:nvSpPr>
        <p:spPr>
          <a:xfrm>
            <a:off x="6624759" y="5266025"/>
            <a:ext cx="3973143" cy="0"/>
          </a:xfrm>
          <a:prstGeom prst="line">
            <a:avLst/>
          </a:prstGeom>
          <a:ln w="57150" cap="flat">
            <a:solidFill>
              <a:srgbClr val="859F3D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quz-EC" dirty="0"/>
          </a:p>
        </p:txBody>
      </p:sp>
      <p:sp>
        <p:nvSpPr>
          <p:cNvPr id="17" name="AutoShape 17"/>
          <p:cNvSpPr/>
          <p:nvPr/>
        </p:nvSpPr>
        <p:spPr>
          <a:xfrm>
            <a:off x="13759154" y="9656870"/>
            <a:ext cx="4673716" cy="0"/>
          </a:xfrm>
          <a:prstGeom prst="line">
            <a:avLst/>
          </a:prstGeom>
          <a:ln w="38100" cap="flat">
            <a:solidFill>
              <a:srgbClr val="FFFFFF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quz-EC"/>
          </a:p>
        </p:txBody>
      </p:sp>
      <p:sp>
        <p:nvSpPr>
          <p:cNvPr id="18" name="TextBox 18"/>
          <p:cNvSpPr txBox="1"/>
          <p:nvPr/>
        </p:nvSpPr>
        <p:spPr>
          <a:xfrm>
            <a:off x="525695" y="3873235"/>
            <a:ext cx="17235018" cy="139279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just">
              <a:lnSpc>
                <a:spcPts val="11050"/>
              </a:lnSpc>
            </a:pPr>
            <a:r>
              <a:rPr lang="en-US" sz="7893" b="1" spc="394" dirty="0">
                <a:solidFill>
                  <a:srgbClr val="F4F6FF"/>
                </a:solidFill>
                <a:latin typeface="Arimo Bold"/>
                <a:ea typeface="Arimo Bold"/>
                <a:cs typeface="Arimo Bold"/>
                <a:sym typeface="Arimo Bold"/>
              </a:rPr>
              <a:t>COMISIÓN DE MEDIO AMBIENTE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754965" cy="10287000"/>
            <a:chOff x="0" y="0"/>
            <a:chExt cx="988962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8962" cy="2709333"/>
            </a:xfrm>
            <a:custGeom>
              <a:avLst/>
              <a:gdLst/>
              <a:ahLst/>
              <a:cxnLst/>
              <a:rect l="l" t="t" r="r" b="b"/>
              <a:pathLst>
                <a:path w="988962" h="2709333">
                  <a:moveTo>
                    <a:pt x="0" y="0"/>
                  </a:moveTo>
                  <a:lnTo>
                    <a:pt x="988962" y="0"/>
                  </a:lnTo>
                  <a:lnTo>
                    <a:pt x="98896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59F3D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988962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4093165" y="1572216"/>
            <a:ext cx="12866034" cy="820731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s-ES" sz="3600" spc="628" dirty="0">
                <a:solidFill>
                  <a:srgbClr val="F4F6FF"/>
                </a:solidFill>
                <a:latin typeface="Arimo"/>
                <a:ea typeface="Arimo"/>
                <a:cs typeface="Arimo"/>
                <a:sym typeface="Arimo"/>
              </a:rPr>
              <a:t>La Comisión de Medio Ambiente del GAD Parroquial Daniel Córdova Toral se constituye como un espacio orientado a la protección, conservación y manejo adecuado de los recursos naturales de la parroquia.</a:t>
            </a:r>
          </a:p>
          <a:p>
            <a:pPr algn="just">
              <a:lnSpc>
                <a:spcPct val="150000"/>
              </a:lnSpc>
            </a:pPr>
            <a:endParaRPr lang="es-ES" sz="3600" spc="628" dirty="0">
              <a:solidFill>
                <a:srgbClr val="F4F6FF"/>
              </a:solidFill>
              <a:latin typeface="Arimo"/>
              <a:ea typeface="Arimo"/>
              <a:cs typeface="Arimo"/>
              <a:sym typeface="Arimo"/>
            </a:endParaRPr>
          </a:p>
          <a:p>
            <a:pPr algn="just">
              <a:lnSpc>
                <a:spcPct val="150000"/>
              </a:lnSpc>
            </a:pPr>
            <a:r>
              <a:rPr lang="es-ES" sz="3600" spc="628" dirty="0">
                <a:solidFill>
                  <a:srgbClr val="F4F6FF"/>
                </a:solidFill>
                <a:latin typeface="Arimo"/>
                <a:ea typeface="Arimo"/>
                <a:cs typeface="Arimo"/>
                <a:sym typeface="Arimo"/>
              </a:rPr>
              <a:t>Su labor se enfoca en promover la participación comunitaria, el desarrollo sostenible y la ejecución de acciones que contribuyan al cuidado del entorno ambiental.</a:t>
            </a:r>
            <a:endParaRPr lang="en-US" sz="3600" spc="628" dirty="0">
              <a:solidFill>
                <a:srgbClr val="F4F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6781800" y="632663"/>
            <a:ext cx="8336004" cy="93955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7784"/>
              </a:lnSpc>
            </a:pPr>
            <a:r>
              <a:rPr lang="en-US" sz="6486" b="1" spc="324" dirty="0">
                <a:solidFill>
                  <a:srgbClr val="F6FCDF"/>
                </a:solidFill>
                <a:latin typeface="Arimo Bold"/>
                <a:ea typeface="Arimo Bold"/>
                <a:cs typeface="Arimo Bold"/>
                <a:sym typeface="Arimo Bold"/>
              </a:rPr>
              <a:t>ANTECEDENTES</a:t>
            </a:r>
          </a:p>
        </p:txBody>
      </p:sp>
      <p:sp>
        <p:nvSpPr>
          <p:cNvPr id="9" name="AutoShape 9"/>
          <p:cNvSpPr/>
          <p:nvPr/>
        </p:nvSpPr>
        <p:spPr>
          <a:xfrm>
            <a:off x="17297400" y="1572216"/>
            <a:ext cx="0" cy="7754706"/>
          </a:xfrm>
          <a:prstGeom prst="line">
            <a:avLst/>
          </a:prstGeom>
          <a:ln w="38100" cap="flat">
            <a:solidFill>
              <a:srgbClr val="859F3D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quz-EC" dirty="0"/>
          </a:p>
        </p:txBody>
      </p:sp>
      <p:sp>
        <p:nvSpPr>
          <p:cNvPr id="10" name="Freeform 10"/>
          <p:cNvSpPr/>
          <p:nvPr/>
        </p:nvSpPr>
        <p:spPr>
          <a:xfrm rot="5400000">
            <a:off x="17280351" y="8729084"/>
            <a:ext cx="1093166" cy="740620"/>
          </a:xfrm>
          <a:custGeom>
            <a:avLst/>
            <a:gdLst/>
            <a:ahLst/>
            <a:cxnLst/>
            <a:rect l="l" t="t" r="r" b="b"/>
            <a:pathLst>
              <a:path w="1093166" h="740620">
                <a:moveTo>
                  <a:pt x="0" y="0"/>
                </a:moveTo>
                <a:lnTo>
                  <a:pt x="1093166" y="0"/>
                </a:lnTo>
                <a:lnTo>
                  <a:pt x="1093166" y="740620"/>
                </a:lnTo>
                <a:lnTo>
                  <a:pt x="0" y="7406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quz-EC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AF08A22-ECA1-027C-282C-9354DB0B0C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88034F6A-F512-F9A7-4769-15FB342D5B74}"/>
              </a:ext>
            </a:extLst>
          </p:cNvPr>
          <p:cNvGrpSpPr/>
          <p:nvPr/>
        </p:nvGrpSpPr>
        <p:grpSpPr>
          <a:xfrm>
            <a:off x="0" y="0"/>
            <a:ext cx="3754965" cy="10287000"/>
            <a:chOff x="0" y="0"/>
            <a:chExt cx="988962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B6C364BE-4BB0-773E-311C-81E4E0B1DABC}"/>
                </a:ext>
              </a:extLst>
            </p:cNvPr>
            <p:cNvSpPr/>
            <p:nvPr/>
          </p:nvSpPr>
          <p:spPr>
            <a:xfrm>
              <a:off x="0" y="0"/>
              <a:ext cx="988962" cy="2709333"/>
            </a:xfrm>
            <a:custGeom>
              <a:avLst/>
              <a:gdLst/>
              <a:ahLst/>
              <a:cxnLst/>
              <a:rect l="l" t="t" r="r" b="b"/>
              <a:pathLst>
                <a:path w="988962" h="2709333">
                  <a:moveTo>
                    <a:pt x="0" y="0"/>
                  </a:moveTo>
                  <a:lnTo>
                    <a:pt x="988962" y="0"/>
                  </a:lnTo>
                  <a:lnTo>
                    <a:pt x="98896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59F3D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84D7B9F8-9722-6E5D-D1C6-B34ECA66E973}"/>
                </a:ext>
              </a:extLst>
            </p:cNvPr>
            <p:cNvSpPr txBox="1"/>
            <p:nvPr/>
          </p:nvSpPr>
          <p:spPr>
            <a:xfrm>
              <a:off x="0" y="-57150"/>
              <a:ext cx="988962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0E699BCB-A270-131B-C52F-3208A6F2731F}"/>
              </a:ext>
            </a:extLst>
          </p:cNvPr>
          <p:cNvSpPr txBox="1"/>
          <p:nvPr/>
        </p:nvSpPr>
        <p:spPr>
          <a:xfrm>
            <a:off x="4114805" y="3350343"/>
            <a:ext cx="12665418" cy="50290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just">
              <a:lnSpc>
                <a:spcPts val="4401"/>
              </a:lnSpc>
            </a:pPr>
            <a:r>
              <a:rPr lang="es-ES" sz="3143" spc="628" dirty="0">
                <a:solidFill>
                  <a:srgbClr val="F4F6FF"/>
                </a:solidFill>
                <a:latin typeface="Arimo"/>
                <a:ea typeface="Arimo"/>
                <a:cs typeface="Arimo"/>
                <a:sym typeface="Arimo"/>
              </a:rPr>
              <a:t>La Comisión de Medio Ambiente del GAD Parroquial Daniel Córdova Toral, durante el año 2025, desarrolló diversas acciones orientadas al cuidado del entorno natural, la participación comunitaria y la gestión institucional, las actividades ejecutadas permitieron fortalecer la conciencia ambiental y mejorar las condiciones de vida de la población, contribuyendo al desarrollo sostenible de la parroquia.</a:t>
            </a:r>
            <a:endParaRPr lang="en-US" sz="3143" spc="628" dirty="0">
              <a:solidFill>
                <a:srgbClr val="F4F6FF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9EECC09E-9EC8-A02C-3FF2-9C8C1CA81EF9}"/>
              </a:ext>
            </a:extLst>
          </p:cNvPr>
          <p:cNvSpPr txBox="1"/>
          <p:nvPr/>
        </p:nvSpPr>
        <p:spPr>
          <a:xfrm>
            <a:off x="7649524" y="1730719"/>
            <a:ext cx="6998680" cy="101077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784"/>
              </a:lnSpc>
            </a:pPr>
            <a:r>
              <a:rPr lang="en-US" sz="6486" b="1" spc="324" dirty="0">
                <a:solidFill>
                  <a:srgbClr val="F6FCDF"/>
                </a:solidFill>
                <a:latin typeface="Arimo Bold"/>
                <a:ea typeface="Arimo Bold"/>
                <a:cs typeface="Arimo Bold"/>
                <a:sym typeface="Arimo Bold"/>
              </a:rPr>
              <a:t>INTRODUCCIÓN</a:t>
            </a:r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2B5EC86F-BE92-4A39-1860-2D940E059D11}"/>
              </a:ext>
            </a:extLst>
          </p:cNvPr>
          <p:cNvSpPr/>
          <p:nvPr/>
        </p:nvSpPr>
        <p:spPr>
          <a:xfrm>
            <a:off x="17297400" y="1572216"/>
            <a:ext cx="0" cy="7754706"/>
          </a:xfrm>
          <a:prstGeom prst="line">
            <a:avLst/>
          </a:prstGeom>
          <a:ln w="38100" cap="flat">
            <a:solidFill>
              <a:srgbClr val="859F3D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quz-EC" dirty="0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743A1FD8-F13B-3253-8DF5-16C74BE7D565}"/>
              </a:ext>
            </a:extLst>
          </p:cNvPr>
          <p:cNvSpPr/>
          <p:nvPr/>
        </p:nvSpPr>
        <p:spPr>
          <a:xfrm rot="5400000">
            <a:off x="17280351" y="8729084"/>
            <a:ext cx="1093166" cy="740620"/>
          </a:xfrm>
          <a:custGeom>
            <a:avLst/>
            <a:gdLst/>
            <a:ahLst/>
            <a:cxnLst/>
            <a:rect l="l" t="t" r="r" b="b"/>
            <a:pathLst>
              <a:path w="1093166" h="740620">
                <a:moveTo>
                  <a:pt x="0" y="0"/>
                </a:moveTo>
                <a:lnTo>
                  <a:pt x="1093166" y="0"/>
                </a:lnTo>
                <a:lnTo>
                  <a:pt x="1093166" y="740620"/>
                </a:lnTo>
                <a:lnTo>
                  <a:pt x="0" y="7406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quz-EC"/>
          </a:p>
        </p:txBody>
      </p:sp>
    </p:spTree>
    <p:extLst>
      <p:ext uri="{BB962C8B-B14F-4D97-AF65-F5344CB8AC3E}">
        <p14:creationId xmlns:p14="http://schemas.microsoft.com/office/powerpoint/2010/main" val="41655703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158B15-57EA-4483-EDB2-B02DF3B61E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68995CD4-A9B6-7F2A-1098-9537FAA803AF}"/>
              </a:ext>
            </a:extLst>
          </p:cNvPr>
          <p:cNvGrpSpPr/>
          <p:nvPr/>
        </p:nvGrpSpPr>
        <p:grpSpPr>
          <a:xfrm>
            <a:off x="0" y="0"/>
            <a:ext cx="3754965" cy="10287000"/>
            <a:chOff x="0" y="0"/>
            <a:chExt cx="988962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6EA515FB-BD0A-AC08-19B4-5EAFD5504DBD}"/>
                </a:ext>
              </a:extLst>
            </p:cNvPr>
            <p:cNvSpPr/>
            <p:nvPr/>
          </p:nvSpPr>
          <p:spPr>
            <a:xfrm>
              <a:off x="0" y="0"/>
              <a:ext cx="988962" cy="2709333"/>
            </a:xfrm>
            <a:custGeom>
              <a:avLst/>
              <a:gdLst/>
              <a:ahLst/>
              <a:cxnLst/>
              <a:rect l="l" t="t" r="r" b="b"/>
              <a:pathLst>
                <a:path w="988962" h="2709333">
                  <a:moveTo>
                    <a:pt x="0" y="0"/>
                  </a:moveTo>
                  <a:lnTo>
                    <a:pt x="988962" y="0"/>
                  </a:lnTo>
                  <a:lnTo>
                    <a:pt x="98896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59F3D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09DBD833-3AEF-2A4D-31E3-A53141DF7DAD}"/>
                </a:ext>
              </a:extLst>
            </p:cNvPr>
            <p:cNvSpPr txBox="1"/>
            <p:nvPr/>
          </p:nvSpPr>
          <p:spPr>
            <a:xfrm>
              <a:off x="0" y="-57150"/>
              <a:ext cx="988962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sp>
        <p:nvSpPr>
          <p:cNvPr id="7" name="TextBox 7">
            <a:extLst>
              <a:ext uri="{FF2B5EF4-FFF2-40B4-BE49-F238E27FC236}">
                <a16:creationId xmlns:a16="http://schemas.microsoft.com/office/drawing/2014/main" id="{CB93E76D-4477-63B2-1358-8F8B605740C4}"/>
              </a:ext>
            </a:extLst>
          </p:cNvPr>
          <p:cNvSpPr txBox="1"/>
          <p:nvPr/>
        </p:nvSpPr>
        <p:spPr>
          <a:xfrm>
            <a:off x="5715000" y="3757511"/>
            <a:ext cx="9862094" cy="33362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 algn="just">
              <a:lnSpc>
                <a:spcPts val="4401"/>
              </a:lnSpc>
              <a:buFont typeface="Arial" panose="020B0604020202020204" pitchFamily="34" charset="0"/>
              <a:buChar char="•"/>
            </a:pPr>
            <a:r>
              <a:rPr lang="es-EC" sz="3143" spc="628" noProof="0" dirty="0">
                <a:solidFill>
                  <a:srgbClr val="F4F6FF"/>
                </a:solidFill>
                <a:latin typeface="Arimo"/>
                <a:ea typeface="Arimo"/>
                <a:cs typeface="Arimo"/>
                <a:sym typeface="Arimo"/>
              </a:rPr>
              <a:t>Fortalecer</a:t>
            </a:r>
            <a:r>
              <a:rPr lang="en-US" sz="3143" spc="628" dirty="0">
                <a:solidFill>
                  <a:srgbClr val="F4F6FF"/>
                </a:solidFill>
                <a:latin typeface="Arimo"/>
                <a:ea typeface="Arimo"/>
                <a:cs typeface="Arimo"/>
                <a:sym typeface="Arimo"/>
              </a:rPr>
              <a:t> la gestion Ambiental de la </a:t>
            </a:r>
            <a:r>
              <a:rPr lang="es-EC" sz="3143" spc="628" noProof="0" dirty="0">
                <a:solidFill>
                  <a:srgbClr val="F4F6FF"/>
                </a:solidFill>
                <a:latin typeface="Arimo"/>
                <a:ea typeface="Arimo"/>
                <a:cs typeface="Arimo"/>
                <a:sym typeface="Arimo"/>
              </a:rPr>
              <a:t>parroquia</a:t>
            </a:r>
            <a:r>
              <a:rPr lang="en-US" sz="3143" spc="628" dirty="0">
                <a:solidFill>
                  <a:srgbClr val="F4F6FF"/>
                </a:solidFill>
                <a:latin typeface="Arimo"/>
                <a:ea typeface="Arimo"/>
                <a:cs typeface="Arimo"/>
                <a:sym typeface="Arimo"/>
              </a:rPr>
              <a:t> Mediante la ejecuccion de </a:t>
            </a:r>
            <a:r>
              <a:rPr lang="es-EC" sz="3143" spc="628" noProof="0" dirty="0">
                <a:solidFill>
                  <a:srgbClr val="F4F6FF"/>
                </a:solidFill>
                <a:latin typeface="Arimo"/>
                <a:ea typeface="Arimo"/>
                <a:cs typeface="Arimo"/>
                <a:sym typeface="Arimo"/>
              </a:rPr>
              <a:t>acciones</a:t>
            </a:r>
            <a:r>
              <a:rPr lang="en-US" sz="3143" spc="628" dirty="0">
                <a:solidFill>
                  <a:srgbClr val="F4F6FF"/>
                </a:solidFill>
                <a:latin typeface="Arimo"/>
                <a:ea typeface="Arimo"/>
                <a:cs typeface="Arimo"/>
                <a:sym typeface="Arimo"/>
              </a:rPr>
              <a:t> orientadas a la conservacion del entorno y la participaticion comunitaria durante el año 2025</a:t>
            </a:r>
          </a:p>
        </p:txBody>
      </p:sp>
      <p:sp>
        <p:nvSpPr>
          <p:cNvPr id="8" name="TextBox 8">
            <a:extLst>
              <a:ext uri="{FF2B5EF4-FFF2-40B4-BE49-F238E27FC236}">
                <a16:creationId xmlns:a16="http://schemas.microsoft.com/office/drawing/2014/main" id="{A369AEC8-9562-7F92-F12B-E836D7790566}"/>
              </a:ext>
            </a:extLst>
          </p:cNvPr>
          <p:cNvSpPr txBox="1"/>
          <p:nvPr/>
        </p:nvSpPr>
        <p:spPr>
          <a:xfrm>
            <a:off x="7649524" y="1730719"/>
            <a:ext cx="6998680" cy="93955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7784"/>
              </a:lnSpc>
            </a:pPr>
            <a:r>
              <a:rPr lang="en-US" sz="6486" b="1" spc="324" dirty="0">
                <a:solidFill>
                  <a:srgbClr val="F6FCDF"/>
                </a:solidFill>
                <a:latin typeface="Arimo Bold"/>
                <a:ea typeface="Arimo Bold"/>
                <a:cs typeface="Arimo Bold"/>
                <a:sym typeface="Arimo Bold"/>
              </a:rPr>
              <a:t>OBJETIVO</a:t>
            </a:r>
          </a:p>
        </p:txBody>
      </p:sp>
      <p:sp>
        <p:nvSpPr>
          <p:cNvPr id="9" name="AutoShape 9">
            <a:extLst>
              <a:ext uri="{FF2B5EF4-FFF2-40B4-BE49-F238E27FC236}">
                <a16:creationId xmlns:a16="http://schemas.microsoft.com/office/drawing/2014/main" id="{74BD3225-E66C-542F-2212-06DA1076A021}"/>
              </a:ext>
            </a:extLst>
          </p:cNvPr>
          <p:cNvSpPr/>
          <p:nvPr/>
        </p:nvSpPr>
        <p:spPr>
          <a:xfrm>
            <a:off x="16788243" y="3167680"/>
            <a:ext cx="0" cy="7754706"/>
          </a:xfrm>
          <a:prstGeom prst="line">
            <a:avLst/>
          </a:prstGeom>
          <a:ln w="38100" cap="flat">
            <a:solidFill>
              <a:srgbClr val="859F3D"/>
            </a:solidFill>
            <a:prstDash val="solid"/>
            <a:headEnd type="oval" w="lg" len="lg"/>
            <a:tailEnd type="oval" w="lg" len="lg"/>
          </a:ln>
        </p:spPr>
        <p:txBody>
          <a:bodyPr/>
          <a:lstStyle/>
          <a:p>
            <a:endParaRPr lang="quz-EC"/>
          </a:p>
        </p:txBody>
      </p:sp>
      <p:sp>
        <p:nvSpPr>
          <p:cNvPr id="10" name="Freeform 10">
            <a:extLst>
              <a:ext uri="{FF2B5EF4-FFF2-40B4-BE49-F238E27FC236}">
                <a16:creationId xmlns:a16="http://schemas.microsoft.com/office/drawing/2014/main" id="{24DEAF57-B0D7-137E-6580-DA25283D0384}"/>
              </a:ext>
            </a:extLst>
          </p:cNvPr>
          <p:cNvSpPr/>
          <p:nvPr/>
        </p:nvSpPr>
        <p:spPr>
          <a:xfrm rot="5400000">
            <a:off x="16832514" y="8573295"/>
            <a:ext cx="1093166" cy="740620"/>
          </a:xfrm>
          <a:custGeom>
            <a:avLst/>
            <a:gdLst/>
            <a:ahLst/>
            <a:cxnLst/>
            <a:rect l="l" t="t" r="r" b="b"/>
            <a:pathLst>
              <a:path w="1093166" h="740620">
                <a:moveTo>
                  <a:pt x="0" y="0"/>
                </a:moveTo>
                <a:lnTo>
                  <a:pt x="1093166" y="0"/>
                </a:lnTo>
                <a:lnTo>
                  <a:pt x="1093166" y="740620"/>
                </a:lnTo>
                <a:lnTo>
                  <a:pt x="0" y="740620"/>
                </a:lnTo>
                <a:lnTo>
                  <a:pt x="0" y="0"/>
                </a:lnTo>
                <a:close/>
              </a:path>
            </a:pathLst>
          </a:custGeom>
          <a:blipFill>
            <a:blip>
              <a:extLst>
                <a:ext uri="{96DAC541-7B7A-43D3-8B79-37D633B846F1}">
                  <asvg:svgBlip xmlns:asvg="http://schemas.microsoft.com/office/drawing/2016/SVG/main" r:embed="rId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quz-EC"/>
          </a:p>
        </p:txBody>
      </p:sp>
    </p:spTree>
    <p:extLst>
      <p:ext uri="{BB962C8B-B14F-4D97-AF65-F5344CB8AC3E}">
        <p14:creationId xmlns:p14="http://schemas.microsoft.com/office/powerpoint/2010/main" val="373472920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526885" cy="10287000"/>
            <a:chOff x="0" y="0"/>
            <a:chExt cx="928892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28892" cy="2709333"/>
            </a:xfrm>
            <a:custGeom>
              <a:avLst/>
              <a:gdLst/>
              <a:ahLst/>
              <a:cxnLst/>
              <a:rect l="l" t="t" r="r" b="b"/>
              <a:pathLst>
                <a:path w="928892" h="2709333">
                  <a:moveTo>
                    <a:pt x="0" y="0"/>
                  </a:moveTo>
                  <a:lnTo>
                    <a:pt x="928892" y="0"/>
                  </a:lnTo>
                  <a:lnTo>
                    <a:pt x="9288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2372A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928892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sp>
        <p:nvSpPr>
          <p:cNvPr id="15" name="TextBox 15"/>
          <p:cNvSpPr txBox="1"/>
          <p:nvPr/>
        </p:nvSpPr>
        <p:spPr>
          <a:xfrm>
            <a:off x="4737057" y="2983782"/>
            <a:ext cx="12935587" cy="490012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127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spc="500" dirty="0">
                <a:solidFill>
                  <a:srgbClr val="12372A"/>
                </a:solidFill>
                <a:ea typeface="Garet Bold"/>
                <a:cs typeface="Garet Bold"/>
                <a:sym typeface="Garet Bold"/>
              </a:rPr>
              <a:t>INSPECCIONES AMBIENTALES</a:t>
            </a:r>
          </a:p>
          <a:p>
            <a:pPr marL="6127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spc="500" dirty="0">
                <a:solidFill>
                  <a:srgbClr val="12372A"/>
                </a:solidFill>
                <a:ea typeface="Garet Bold"/>
                <a:cs typeface="Garet Bold"/>
                <a:sym typeface="Garet Bold"/>
              </a:rPr>
              <a:t>MINGAS DE LIMPIEZA</a:t>
            </a:r>
          </a:p>
          <a:p>
            <a:pPr marL="6127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spc="500" dirty="0">
                <a:solidFill>
                  <a:srgbClr val="12372A"/>
                </a:solidFill>
                <a:ea typeface="Garet Bold"/>
                <a:cs typeface="Garet Bold"/>
                <a:sym typeface="Garet Bold"/>
              </a:rPr>
              <a:t>CONTROL DE BASUREROS Y MANTENIMIENTOS</a:t>
            </a:r>
          </a:p>
          <a:p>
            <a:pPr marL="6127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spc="500" dirty="0">
                <a:solidFill>
                  <a:srgbClr val="12372A"/>
                </a:solidFill>
                <a:ea typeface="Garet Bold"/>
                <a:cs typeface="Garet Bold"/>
                <a:sym typeface="Garet Bold"/>
              </a:rPr>
              <a:t>ATENCION A EMERGENCIAS(LLUVIAS,DESLIZAMIENTOS)</a:t>
            </a:r>
          </a:p>
          <a:p>
            <a:pPr marL="612775" lvl="1" indent="-342900" algn="just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spc="500" dirty="0">
                <a:solidFill>
                  <a:srgbClr val="12372A"/>
                </a:solidFill>
                <a:ea typeface="Garet Bold"/>
                <a:cs typeface="Garet Bold"/>
                <a:sym typeface="Garet Bold"/>
              </a:rPr>
              <a:t>MANTENIMIENTO DE ESPACIOS PUBLICOS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6366380" y="2046680"/>
            <a:ext cx="9312886" cy="808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43"/>
              </a:lnSpc>
            </a:pPr>
            <a:r>
              <a:rPr lang="en-US" sz="4800" b="1" spc="247" dirty="0">
                <a:solidFill>
                  <a:srgbClr val="12372A"/>
                </a:solidFill>
                <a:latin typeface="Arimo Bold"/>
                <a:ea typeface="Arimo Bold"/>
                <a:cs typeface="Arimo Bold"/>
                <a:sym typeface="Arimo Bold"/>
              </a:rPr>
              <a:t>ACCIONES AMBIENTALES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5326752" y="2156409"/>
            <a:ext cx="660227" cy="660227"/>
            <a:chOff x="0" y="0"/>
            <a:chExt cx="406400" cy="406400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03200" y="406400"/>
                  </a:lnTo>
                  <a:lnTo>
                    <a:pt x="406400" y="2032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372A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52400" y="-57150"/>
              <a:ext cx="1016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10936793" y="8750581"/>
            <a:ext cx="7754706" cy="1003919"/>
            <a:chOff x="0" y="-9453"/>
            <a:chExt cx="10339607" cy="1338558"/>
          </a:xfrm>
        </p:grpSpPr>
        <p:sp>
          <p:nvSpPr>
            <p:cNvPr id="21" name="AutoShape 21"/>
            <p:cNvSpPr/>
            <p:nvPr/>
          </p:nvSpPr>
          <p:spPr>
            <a:xfrm flipV="1">
              <a:off x="0" y="1329105"/>
              <a:ext cx="10339607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quz-EC"/>
            </a:p>
          </p:txBody>
        </p:sp>
        <p:sp>
          <p:nvSpPr>
            <p:cNvPr id="22" name="Freeform 22"/>
            <p:cNvSpPr/>
            <p:nvPr/>
          </p:nvSpPr>
          <p:spPr>
            <a:xfrm>
              <a:off x="7523579" y="-9453"/>
              <a:ext cx="1457555" cy="987493"/>
            </a:xfrm>
            <a:custGeom>
              <a:avLst/>
              <a:gdLst/>
              <a:ahLst/>
              <a:cxnLst/>
              <a:rect l="l" t="t" r="r" b="b"/>
              <a:pathLst>
                <a:path w="1457555" h="987493">
                  <a:moveTo>
                    <a:pt x="0" y="0"/>
                  </a:moveTo>
                  <a:lnTo>
                    <a:pt x="1457555" y="0"/>
                  </a:lnTo>
                  <a:lnTo>
                    <a:pt x="1457555" y="987493"/>
                  </a:lnTo>
                  <a:lnTo>
                    <a:pt x="0" y="98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quz-EC"/>
            </a:p>
          </p:txBody>
        </p:sp>
        <p:sp>
          <p:nvSpPr>
            <p:cNvPr id="23" name="TextBox 23"/>
            <p:cNvSpPr txBox="1"/>
            <p:nvPr/>
          </p:nvSpPr>
          <p:spPr>
            <a:xfrm>
              <a:off x="0" y="618691"/>
              <a:ext cx="7297507" cy="493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150"/>
                </a:lnSpc>
              </a:pPr>
              <a:r>
                <a:rPr lang="en-US" sz="2100" spc="420" dirty="0">
                  <a:solidFill>
                    <a:srgbClr val="1A1A19"/>
                  </a:solidFill>
                  <a:latin typeface="Garet"/>
                  <a:ea typeface="Garet"/>
                  <a:cs typeface="Garet"/>
                  <a:sym typeface="Garet"/>
                </a:rPr>
                <a:t>GAD DANIEL CÓRDOVA TORAL</a:t>
              </a:r>
            </a:p>
          </p:txBody>
        </p:sp>
        <p:sp>
          <p:nvSpPr>
            <p:cNvPr id="24" name="TextBox 24"/>
            <p:cNvSpPr txBox="1"/>
            <p:nvPr/>
          </p:nvSpPr>
          <p:spPr>
            <a:xfrm>
              <a:off x="114707" y="10573"/>
              <a:ext cx="7068093" cy="484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3080"/>
                </a:lnSpc>
                <a:spcBef>
                  <a:spcPct val="0"/>
                </a:spcBef>
              </a:pPr>
              <a:r>
                <a:rPr lang="en-US" sz="2200" b="1" spc="220" dirty="0">
                  <a:solidFill>
                    <a:srgbClr val="859F3D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COMISIÓN DE MEDIO AMBINETE</a:t>
              </a:r>
            </a:p>
          </p:txBody>
        </p:sp>
      </p:grpSp>
      <p:pic>
        <p:nvPicPr>
          <p:cNvPr id="36" name="Imagen 35">
            <a:extLst>
              <a:ext uri="{FF2B5EF4-FFF2-40B4-BE49-F238E27FC236}">
                <a16:creationId xmlns:a16="http://schemas.microsoft.com/office/drawing/2014/main" id="{D4C4738E-C58B-FDBF-3554-03D9871BEAC5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683" y="290860"/>
            <a:ext cx="3538409" cy="4717879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38" name="Imagen 37">
            <a:extLst>
              <a:ext uri="{FF2B5EF4-FFF2-40B4-BE49-F238E27FC236}">
                <a16:creationId xmlns:a16="http://schemas.microsoft.com/office/drawing/2014/main" id="{80F086F1-816A-BC84-533F-17B598F0D0AF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425" y="6068266"/>
            <a:ext cx="4170102" cy="368623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50FB82D-3309-B2E3-0648-365053A9B0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B6D3A490-4C2D-119B-12B9-9ED8EC59897E}"/>
              </a:ext>
            </a:extLst>
          </p:cNvPr>
          <p:cNvGrpSpPr/>
          <p:nvPr/>
        </p:nvGrpSpPr>
        <p:grpSpPr>
          <a:xfrm>
            <a:off x="0" y="0"/>
            <a:ext cx="3526885" cy="10287000"/>
            <a:chOff x="0" y="0"/>
            <a:chExt cx="928892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F4E08E2-ED97-F842-A5A7-799FEEE8D76B}"/>
                </a:ext>
              </a:extLst>
            </p:cNvPr>
            <p:cNvSpPr/>
            <p:nvPr/>
          </p:nvSpPr>
          <p:spPr>
            <a:xfrm>
              <a:off x="0" y="0"/>
              <a:ext cx="928892" cy="2709333"/>
            </a:xfrm>
            <a:custGeom>
              <a:avLst/>
              <a:gdLst/>
              <a:ahLst/>
              <a:cxnLst/>
              <a:rect l="l" t="t" r="r" b="b"/>
              <a:pathLst>
                <a:path w="928892" h="2709333">
                  <a:moveTo>
                    <a:pt x="0" y="0"/>
                  </a:moveTo>
                  <a:lnTo>
                    <a:pt x="928892" y="0"/>
                  </a:lnTo>
                  <a:lnTo>
                    <a:pt x="9288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2372A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61BEC673-785E-EB38-CA4B-7F601BCB7F4B}"/>
                </a:ext>
              </a:extLst>
            </p:cNvPr>
            <p:cNvSpPr txBox="1"/>
            <p:nvPr/>
          </p:nvSpPr>
          <p:spPr>
            <a:xfrm>
              <a:off x="0" y="-57150"/>
              <a:ext cx="928892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sp>
        <p:nvSpPr>
          <p:cNvPr id="15" name="TextBox 15">
            <a:extLst>
              <a:ext uri="{FF2B5EF4-FFF2-40B4-BE49-F238E27FC236}">
                <a16:creationId xmlns:a16="http://schemas.microsoft.com/office/drawing/2014/main" id="{C887342D-1738-E5DA-CED0-BB3BEF2B7F6B}"/>
              </a:ext>
            </a:extLst>
          </p:cNvPr>
          <p:cNvSpPr txBox="1"/>
          <p:nvPr/>
        </p:nvSpPr>
        <p:spPr>
          <a:xfrm>
            <a:off x="5574337" y="2979401"/>
            <a:ext cx="12080293" cy="32440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PRODUCCION DE PLANTAS</a:t>
            </a:r>
          </a:p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ENFUNDADO Y CUIDADO DE PLANTULAS</a:t>
            </a:r>
          </a:p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ENTREGA DE PLANTAS</a:t>
            </a:r>
          </a:p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JORNADAS DE REFORESTACION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B2AD69BB-AC60-7E51-1017-DA3E513B14FD}"/>
              </a:ext>
            </a:extLst>
          </p:cNvPr>
          <p:cNvSpPr txBox="1"/>
          <p:nvPr/>
        </p:nvSpPr>
        <p:spPr>
          <a:xfrm>
            <a:off x="6366379" y="2030905"/>
            <a:ext cx="10610559" cy="79207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943"/>
              </a:lnSpc>
            </a:pPr>
            <a:r>
              <a:rPr lang="en-US" sz="4400" b="1" spc="247" dirty="0">
                <a:solidFill>
                  <a:srgbClr val="12372A"/>
                </a:solidFill>
                <a:latin typeface="Arimo Bold"/>
                <a:ea typeface="Arimo Bold"/>
                <a:cs typeface="Arimo Bold"/>
                <a:sym typeface="Arimo Bold"/>
              </a:rPr>
              <a:t>REFORESTACION E INVERNADERO</a:t>
            </a:r>
          </a:p>
        </p:txBody>
      </p:sp>
      <p:grpSp>
        <p:nvGrpSpPr>
          <p:cNvPr id="17" name="Group 17">
            <a:extLst>
              <a:ext uri="{FF2B5EF4-FFF2-40B4-BE49-F238E27FC236}">
                <a16:creationId xmlns:a16="http://schemas.microsoft.com/office/drawing/2014/main" id="{911D324D-40F9-C812-42BD-252500ABB450}"/>
              </a:ext>
            </a:extLst>
          </p:cNvPr>
          <p:cNvGrpSpPr/>
          <p:nvPr/>
        </p:nvGrpSpPr>
        <p:grpSpPr>
          <a:xfrm>
            <a:off x="5574337" y="2063565"/>
            <a:ext cx="738008" cy="793905"/>
            <a:chOff x="152400" y="-57150"/>
            <a:chExt cx="454278" cy="488685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810E53BE-6995-EC66-BA6B-3D47B9742F20}"/>
                </a:ext>
              </a:extLst>
            </p:cNvPr>
            <p:cNvSpPr/>
            <p:nvPr/>
          </p:nvSpPr>
          <p:spPr>
            <a:xfrm>
              <a:off x="200278" y="25135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03200" y="406400"/>
                  </a:lnTo>
                  <a:lnTo>
                    <a:pt x="406400" y="2032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372A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230695E9-9C29-E527-0BF4-F42D9EBE17DB}"/>
                </a:ext>
              </a:extLst>
            </p:cNvPr>
            <p:cNvSpPr txBox="1"/>
            <p:nvPr/>
          </p:nvSpPr>
          <p:spPr>
            <a:xfrm>
              <a:off x="152400" y="-57150"/>
              <a:ext cx="1016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5556245D-37A1-703F-83DF-44B02A01DB2A}"/>
              </a:ext>
            </a:extLst>
          </p:cNvPr>
          <p:cNvGrpSpPr/>
          <p:nvPr/>
        </p:nvGrpSpPr>
        <p:grpSpPr>
          <a:xfrm>
            <a:off x="10936793" y="8757671"/>
            <a:ext cx="7754706" cy="1015879"/>
            <a:chOff x="0" y="0"/>
            <a:chExt cx="10339607" cy="1354505"/>
          </a:xfrm>
        </p:grpSpPr>
        <p:sp>
          <p:nvSpPr>
            <p:cNvPr id="21" name="AutoShape 21">
              <a:extLst>
                <a:ext uri="{FF2B5EF4-FFF2-40B4-BE49-F238E27FC236}">
                  <a16:creationId xmlns:a16="http://schemas.microsoft.com/office/drawing/2014/main" id="{570AA7BB-0961-0A00-16DF-98BA79A2B954}"/>
                </a:ext>
              </a:extLst>
            </p:cNvPr>
            <p:cNvSpPr/>
            <p:nvPr/>
          </p:nvSpPr>
          <p:spPr>
            <a:xfrm flipV="1">
              <a:off x="0" y="1329105"/>
              <a:ext cx="10339607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quz-EC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013547C7-6521-1C6D-863C-28519786D354}"/>
                </a:ext>
              </a:extLst>
            </p:cNvPr>
            <p:cNvSpPr/>
            <p:nvPr/>
          </p:nvSpPr>
          <p:spPr>
            <a:xfrm>
              <a:off x="7701232" y="0"/>
              <a:ext cx="1457555" cy="987493"/>
            </a:xfrm>
            <a:custGeom>
              <a:avLst/>
              <a:gdLst/>
              <a:ahLst/>
              <a:cxnLst/>
              <a:rect l="l" t="t" r="r" b="b"/>
              <a:pathLst>
                <a:path w="1457555" h="987493">
                  <a:moveTo>
                    <a:pt x="0" y="0"/>
                  </a:moveTo>
                  <a:lnTo>
                    <a:pt x="1457555" y="0"/>
                  </a:lnTo>
                  <a:lnTo>
                    <a:pt x="1457555" y="987493"/>
                  </a:lnTo>
                  <a:lnTo>
                    <a:pt x="0" y="98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quz-EC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CFC8A6F7-9D32-E73A-2D6C-BCE88DBA0702}"/>
                </a:ext>
              </a:extLst>
            </p:cNvPr>
            <p:cNvSpPr txBox="1"/>
            <p:nvPr/>
          </p:nvSpPr>
          <p:spPr>
            <a:xfrm>
              <a:off x="0" y="618691"/>
              <a:ext cx="7297507" cy="493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150"/>
                </a:lnSpc>
              </a:pPr>
              <a:r>
                <a:rPr lang="en-US" sz="2100" spc="420" dirty="0">
                  <a:solidFill>
                    <a:srgbClr val="1A1A19"/>
                  </a:solidFill>
                  <a:latin typeface="Garet"/>
                  <a:ea typeface="Garet"/>
                  <a:cs typeface="Garet"/>
                  <a:sym typeface="Garet"/>
                </a:rPr>
                <a:t>GAD DANIEL CÓRDOVA TORAL</a:t>
              </a: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8741D275-91B8-F578-CB82-487506381948}"/>
                </a:ext>
              </a:extLst>
            </p:cNvPr>
            <p:cNvSpPr txBox="1"/>
            <p:nvPr/>
          </p:nvSpPr>
          <p:spPr>
            <a:xfrm>
              <a:off x="114707" y="10573"/>
              <a:ext cx="7068093" cy="484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3080"/>
                </a:lnSpc>
                <a:spcBef>
                  <a:spcPct val="0"/>
                </a:spcBef>
              </a:pPr>
              <a:r>
                <a:rPr lang="en-US" sz="2200" b="1" spc="220" dirty="0">
                  <a:solidFill>
                    <a:srgbClr val="859F3D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COMISIÓN DE MEDIO AMBINETE</a:t>
              </a: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5F37E815-DE16-3E25-BCC0-1239BF77F23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422" y="290838"/>
            <a:ext cx="4989204" cy="354545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8414EAF2-6100-B2C2-7AA8-CCBFB3FAB45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370" y="4749026"/>
            <a:ext cx="4552142" cy="5247136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15995628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73955C-EAB4-D5E5-E179-902978453B8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7DF8CFE3-D4DD-5C0F-BB68-855266EB6CA5}"/>
              </a:ext>
            </a:extLst>
          </p:cNvPr>
          <p:cNvGrpSpPr/>
          <p:nvPr/>
        </p:nvGrpSpPr>
        <p:grpSpPr>
          <a:xfrm>
            <a:off x="0" y="0"/>
            <a:ext cx="3526885" cy="10287000"/>
            <a:chOff x="0" y="0"/>
            <a:chExt cx="928892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3C9E795-4F26-B8C1-39F0-7CC4EF0EDF54}"/>
                </a:ext>
              </a:extLst>
            </p:cNvPr>
            <p:cNvSpPr/>
            <p:nvPr/>
          </p:nvSpPr>
          <p:spPr>
            <a:xfrm>
              <a:off x="0" y="0"/>
              <a:ext cx="928892" cy="2709333"/>
            </a:xfrm>
            <a:custGeom>
              <a:avLst/>
              <a:gdLst/>
              <a:ahLst/>
              <a:cxnLst/>
              <a:rect l="l" t="t" r="r" b="b"/>
              <a:pathLst>
                <a:path w="928892" h="2709333">
                  <a:moveTo>
                    <a:pt x="0" y="0"/>
                  </a:moveTo>
                  <a:lnTo>
                    <a:pt x="928892" y="0"/>
                  </a:lnTo>
                  <a:lnTo>
                    <a:pt x="9288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2372A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806E0BC-33D1-1969-DB48-937C29452030}"/>
                </a:ext>
              </a:extLst>
            </p:cNvPr>
            <p:cNvSpPr txBox="1"/>
            <p:nvPr/>
          </p:nvSpPr>
          <p:spPr>
            <a:xfrm>
              <a:off x="0" y="-57150"/>
              <a:ext cx="928892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sp>
        <p:nvSpPr>
          <p:cNvPr id="15" name="TextBox 15">
            <a:extLst>
              <a:ext uri="{FF2B5EF4-FFF2-40B4-BE49-F238E27FC236}">
                <a16:creationId xmlns:a16="http://schemas.microsoft.com/office/drawing/2014/main" id="{A924CD58-535E-708B-653D-FFA68E4A3554}"/>
              </a:ext>
            </a:extLst>
          </p:cNvPr>
          <p:cNvSpPr txBox="1"/>
          <p:nvPr/>
        </p:nvSpPr>
        <p:spPr>
          <a:xfrm>
            <a:off x="6060744" y="2957692"/>
            <a:ext cx="12080293" cy="407509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CHARLAS AMBIENTALES</a:t>
            </a:r>
          </a:p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ACTIVIDADES CON ESTUDIANTES</a:t>
            </a:r>
          </a:p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PARTICIPACION EN EVENTOS COMUNITARIOS</a:t>
            </a:r>
          </a:p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INTEGRACION CON LA COMUNIDAD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62DADC66-0478-F85D-5F93-7BB5307516E4}"/>
              </a:ext>
            </a:extLst>
          </p:cNvPr>
          <p:cNvSpPr txBox="1"/>
          <p:nvPr/>
        </p:nvSpPr>
        <p:spPr>
          <a:xfrm>
            <a:off x="7391811" y="2002851"/>
            <a:ext cx="9312886" cy="792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43"/>
              </a:lnSpc>
            </a:pPr>
            <a:r>
              <a:rPr lang="en-US" sz="4400" b="1" spc="247" dirty="0">
                <a:solidFill>
                  <a:srgbClr val="12372A"/>
                </a:solidFill>
                <a:latin typeface="Arimo Bold"/>
                <a:ea typeface="Arimo Bold"/>
                <a:cs typeface="Arimo Bold"/>
                <a:sym typeface="Arimo Bold"/>
              </a:rPr>
              <a:t>EDUCACION Y PARTICIPACION</a:t>
            </a:r>
          </a:p>
        </p:txBody>
      </p:sp>
      <p:grpSp>
        <p:nvGrpSpPr>
          <p:cNvPr id="17" name="Group 17">
            <a:extLst>
              <a:ext uri="{FF2B5EF4-FFF2-40B4-BE49-F238E27FC236}">
                <a16:creationId xmlns:a16="http://schemas.microsoft.com/office/drawing/2014/main" id="{CB576A52-D3FC-C7CD-DCA7-1E0BBC13E74B}"/>
              </a:ext>
            </a:extLst>
          </p:cNvPr>
          <p:cNvGrpSpPr/>
          <p:nvPr/>
        </p:nvGrpSpPr>
        <p:grpSpPr>
          <a:xfrm>
            <a:off x="6125936" y="2193786"/>
            <a:ext cx="660227" cy="660227"/>
            <a:chOff x="0" y="0"/>
            <a:chExt cx="406400" cy="406400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4729FCFD-7882-F10E-BF71-B17B718179E4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03200" y="406400"/>
                  </a:lnTo>
                  <a:lnTo>
                    <a:pt x="406400" y="2032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372A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D3FB5330-6658-0991-1154-3EECFBEF16DA}"/>
                </a:ext>
              </a:extLst>
            </p:cNvPr>
            <p:cNvSpPr txBox="1"/>
            <p:nvPr/>
          </p:nvSpPr>
          <p:spPr>
            <a:xfrm>
              <a:off x="152400" y="-57150"/>
              <a:ext cx="1016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022B51FA-169E-6931-5A98-F3E1E739F090}"/>
              </a:ext>
            </a:extLst>
          </p:cNvPr>
          <p:cNvGrpSpPr/>
          <p:nvPr/>
        </p:nvGrpSpPr>
        <p:grpSpPr>
          <a:xfrm>
            <a:off x="10936793" y="8757671"/>
            <a:ext cx="7754706" cy="1015879"/>
            <a:chOff x="0" y="0"/>
            <a:chExt cx="10339607" cy="1354505"/>
          </a:xfrm>
        </p:grpSpPr>
        <p:sp>
          <p:nvSpPr>
            <p:cNvPr id="21" name="AutoShape 21">
              <a:extLst>
                <a:ext uri="{FF2B5EF4-FFF2-40B4-BE49-F238E27FC236}">
                  <a16:creationId xmlns:a16="http://schemas.microsoft.com/office/drawing/2014/main" id="{4881CCA3-E7C4-C68B-05D8-462A30932325}"/>
                </a:ext>
              </a:extLst>
            </p:cNvPr>
            <p:cNvSpPr/>
            <p:nvPr/>
          </p:nvSpPr>
          <p:spPr>
            <a:xfrm flipV="1">
              <a:off x="0" y="1329105"/>
              <a:ext cx="10339607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quz-EC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C1AE6C3D-9F76-EA24-E954-B1049FE6C989}"/>
                </a:ext>
              </a:extLst>
            </p:cNvPr>
            <p:cNvSpPr/>
            <p:nvPr/>
          </p:nvSpPr>
          <p:spPr>
            <a:xfrm>
              <a:off x="7701232" y="0"/>
              <a:ext cx="1457555" cy="987493"/>
            </a:xfrm>
            <a:custGeom>
              <a:avLst/>
              <a:gdLst/>
              <a:ahLst/>
              <a:cxnLst/>
              <a:rect l="l" t="t" r="r" b="b"/>
              <a:pathLst>
                <a:path w="1457555" h="987493">
                  <a:moveTo>
                    <a:pt x="0" y="0"/>
                  </a:moveTo>
                  <a:lnTo>
                    <a:pt x="1457555" y="0"/>
                  </a:lnTo>
                  <a:lnTo>
                    <a:pt x="1457555" y="987493"/>
                  </a:lnTo>
                  <a:lnTo>
                    <a:pt x="0" y="98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quz-EC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62D61309-489B-FADC-6FA3-04B055F47D21}"/>
                </a:ext>
              </a:extLst>
            </p:cNvPr>
            <p:cNvSpPr txBox="1"/>
            <p:nvPr/>
          </p:nvSpPr>
          <p:spPr>
            <a:xfrm>
              <a:off x="0" y="618691"/>
              <a:ext cx="7297507" cy="493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150"/>
                </a:lnSpc>
              </a:pPr>
              <a:r>
                <a:rPr lang="en-US" sz="2100" spc="420" dirty="0">
                  <a:solidFill>
                    <a:srgbClr val="1A1A19"/>
                  </a:solidFill>
                  <a:latin typeface="Garet"/>
                  <a:ea typeface="Garet"/>
                  <a:cs typeface="Garet"/>
                  <a:sym typeface="Garet"/>
                </a:rPr>
                <a:t>GAD DANIEL CÓRDOVA TORAL</a:t>
              </a: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35CEB0F2-3E64-7177-5B1A-D71021EE6EF6}"/>
                </a:ext>
              </a:extLst>
            </p:cNvPr>
            <p:cNvSpPr txBox="1"/>
            <p:nvPr/>
          </p:nvSpPr>
          <p:spPr>
            <a:xfrm>
              <a:off x="114707" y="10573"/>
              <a:ext cx="7068093" cy="484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3080"/>
                </a:lnSpc>
                <a:spcBef>
                  <a:spcPct val="0"/>
                </a:spcBef>
              </a:pPr>
              <a:r>
                <a:rPr lang="en-US" sz="2200" b="1" spc="220" dirty="0">
                  <a:solidFill>
                    <a:srgbClr val="859F3D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COMISIÓN DE MEDIO AMBINETE</a:t>
              </a: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75F1D53B-C8B9-1DFF-611D-CF73268D550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818" y="1143948"/>
            <a:ext cx="4926335" cy="369475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8E08D13A-B8EB-1721-F3AB-2FE33E05694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9675" y="5690648"/>
            <a:ext cx="5301069" cy="353318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2710293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91726C-CE5E-EFC0-73DF-81E133D17F8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9C4BAB77-0951-81F8-4443-E0C3209E8CE2}"/>
              </a:ext>
            </a:extLst>
          </p:cNvPr>
          <p:cNvGrpSpPr/>
          <p:nvPr/>
        </p:nvGrpSpPr>
        <p:grpSpPr>
          <a:xfrm>
            <a:off x="0" y="0"/>
            <a:ext cx="3526885" cy="10287000"/>
            <a:chOff x="0" y="0"/>
            <a:chExt cx="928892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1B6DAB82-A33F-32AC-2BD2-7D3D44839584}"/>
                </a:ext>
              </a:extLst>
            </p:cNvPr>
            <p:cNvSpPr/>
            <p:nvPr/>
          </p:nvSpPr>
          <p:spPr>
            <a:xfrm>
              <a:off x="0" y="0"/>
              <a:ext cx="928892" cy="2709333"/>
            </a:xfrm>
            <a:custGeom>
              <a:avLst/>
              <a:gdLst/>
              <a:ahLst/>
              <a:cxnLst/>
              <a:rect l="l" t="t" r="r" b="b"/>
              <a:pathLst>
                <a:path w="928892" h="2709333">
                  <a:moveTo>
                    <a:pt x="0" y="0"/>
                  </a:moveTo>
                  <a:lnTo>
                    <a:pt x="928892" y="0"/>
                  </a:lnTo>
                  <a:lnTo>
                    <a:pt x="9288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2372A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F3C58EB8-ED88-6381-8DD8-4330F8A12836}"/>
                </a:ext>
              </a:extLst>
            </p:cNvPr>
            <p:cNvSpPr txBox="1"/>
            <p:nvPr/>
          </p:nvSpPr>
          <p:spPr>
            <a:xfrm>
              <a:off x="0" y="-57150"/>
              <a:ext cx="928892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sp>
        <p:nvSpPr>
          <p:cNvPr id="15" name="TextBox 15">
            <a:extLst>
              <a:ext uri="{FF2B5EF4-FFF2-40B4-BE49-F238E27FC236}">
                <a16:creationId xmlns:a16="http://schemas.microsoft.com/office/drawing/2014/main" id="{BAF45934-66D4-E8D6-21AD-12C9F707C3E3}"/>
              </a:ext>
            </a:extLst>
          </p:cNvPr>
          <p:cNvSpPr txBox="1"/>
          <p:nvPr/>
        </p:nvSpPr>
        <p:spPr>
          <a:xfrm>
            <a:off x="6207707" y="2383851"/>
            <a:ext cx="12080293" cy="32440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REUNIONES CON INSTITUCIONES</a:t>
            </a:r>
          </a:p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COORDINACION DE ACTIVIDADES </a:t>
            </a:r>
          </a:p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GESTION DE OFICIOS</a:t>
            </a:r>
          </a:p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PLANIFICACION AMBIENTAL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B4A8C451-AB40-E483-7459-3475939BB7D2}"/>
              </a:ext>
            </a:extLst>
          </p:cNvPr>
          <p:cNvSpPr txBox="1"/>
          <p:nvPr/>
        </p:nvSpPr>
        <p:spPr>
          <a:xfrm>
            <a:off x="7487444" y="1171013"/>
            <a:ext cx="9312886" cy="808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43"/>
              </a:lnSpc>
            </a:pPr>
            <a:r>
              <a:rPr lang="en-US" sz="4959" b="1" spc="247" dirty="0">
                <a:solidFill>
                  <a:srgbClr val="12372A"/>
                </a:solidFill>
                <a:latin typeface="Arimo Bold"/>
                <a:ea typeface="Arimo Bold"/>
                <a:cs typeface="Arimo Bold"/>
                <a:sym typeface="Arimo Bold"/>
              </a:rPr>
              <a:t>GESTION INSTITUCIONAL</a:t>
            </a:r>
          </a:p>
        </p:txBody>
      </p:sp>
      <p:grpSp>
        <p:nvGrpSpPr>
          <p:cNvPr id="17" name="Group 17">
            <a:extLst>
              <a:ext uri="{FF2B5EF4-FFF2-40B4-BE49-F238E27FC236}">
                <a16:creationId xmlns:a16="http://schemas.microsoft.com/office/drawing/2014/main" id="{C085CAAE-445D-0DC8-3083-B6C2D3B1543D}"/>
              </a:ext>
            </a:extLst>
          </p:cNvPr>
          <p:cNvGrpSpPr/>
          <p:nvPr/>
        </p:nvGrpSpPr>
        <p:grpSpPr>
          <a:xfrm>
            <a:off x="6571611" y="1245113"/>
            <a:ext cx="660227" cy="660227"/>
            <a:chOff x="0" y="0"/>
            <a:chExt cx="406400" cy="406400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FD9B2675-6300-A000-7669-0898FE36E443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03200" y="406400"/>
                  </a:lnTo>
                  <a:lnTo>
                    <a:pt x="406400" y="2032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372A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F8D01F08-25AC-EDC6-6F80-F06E9EE94812}"/>
                </a:ext>
              </a:extLst>
            </p:cNvPr>
            <p:cNvSpPr txBox="1"/>
            <p:nvPr/>
          </p:nvSpPr>
          <p:spPr>
            <a:xfrm>
              <a:off x="152400" y="-57150"/>
              <a:ext cx="1016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B99D4120-56FA-9D16-F500-19DF602E14F0}"/>
              </a:ext>
            </a:extLst>
          </p:cNvPr>
          <p:cNvGrpSpPr/>
          <p:nvPr/>
        </p:nvGrpSpPr>
        <p:grpSpPr>
          <a:xfrm>
            <a:off x="10936793" y="8757671"/>
            <a:ext cx="7754706" cy="1015879"/>
            <a:chOff x="0" y="0"/>
            <a:chExt cx="10339607" cy="1354505"/>
          </a:xfrm>
        </p:grpSpPr>
        <p:sp>
          <p:nvSpPr>
            <p:cNvPr id="21" name="AutoShape 21">
              <a:extLst>
                <a:ext uri="{FF2B5EF4-FFF2-40B4-BE49-F238E27FC236}">
                  <a16:creationId xmlns:a16="http://schemas.microsoft.com/office/drawing/2014/main" id="{7027BF61-4BD0-70CE-99F7-518D3344D0B0}"/>
                </a:ext>
              </a:extLst>
            </p:cNvPr>
            <p:cNvSpPr/>
            <p:nvPr/>
          </p:nvSpPr>
          <p:spPr>
            <a:xfrm flipV="1">
              <a:off x="0" y="1329105"/>
              <a:ext cx="10339607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quz-EC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A5195267-D87A-8840-8852-BC5068B38EB6}"/>
                </a:ext>
              </a:extLst>
            </p:cNvPr>
            <p:cNvSpPr/>
            <p:nvPr/>
          </p:nvSpPr>
          <p:spPr>
            <a:xfrm>
              <a:off x="7701232" y="0"/>
              <a:ext cx="1457555" cy="987493"/>
            </a:xfrm>
            <a:custGeom>
              <a:avLst/>
              <a:gdLst/>
              <a:ahLst/>
              <a:cxnLst/>
              <a:rect l="l" t="t" r="r" b="b"/>
              <a:pathLst>
                <a:path w="1457555" h="987493">
                  <a:moveTo>
                    <a:pt x="0" y="0"/>
                  </a:moveTo>
                  <a:lnTo>
                    <a:pt x="1457555" y="0"/>
                  </a:lnTo>
                  <a:lnTo>
                    <a:pt x="1457555" y="987493"/>
                  </a:lnTo>
                  <a:lnTo>
                    <a:pt x="0" y="98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quz-EC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C5D0E021-4854-01D7-EE8B-48D39E13F708}"/>
                </a:ext>
              </a:extLst>
            </p:cNvPr>
            <p:cNvSpPr txBox="1"/>
            <p:nvPr/>
          </p:nvSpPr>
          <p:spPr>
            <a:xfrm>
              <a:off x="0" y="618691"/>
              <a:ext cx="7297507" cy="493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150"/>
                </a:lnSpc>
              </a:pPr>
              <a:r>
                <a:rPr lang="en-US" sz="2100" spc="420" dirty="0">
                  <a:solidFill>
                    <a:srgbClr val="1A1A19"/>
                  </a:solidFill>
                  <a:latin typeface="Garet"/>
                  <a:ea typeface="Garet"/>
                  <a:cs typeface="Garet"/>
                  <a:sym typeface="Garet"/>
                </a:rPr>
                <a:t>GAD DANIEL CÓRDOVA TORAL</a:t>
              </a: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DAFA62FA-AD52-4A81-8273-B9C8C5935CC5}"/>
                </a:ext>
              </a:extLst>
            </p:cNvPr>
            <p:cNvSpPr txBox="1"/>
            <p:nvPr/>
          </p:nvSpPr>
          <p:spPr>
            <a:xfrm>
              <a:off x="114707" y="10573"/>
              <a:ext cx="7068093" cy="484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3080"/>
                </a:lnSpc>
                <a:spcBef>
                  <a:spcPct val="0"/>
                </a:spcBef>
              </a:pPr>
              <a:r>
                <a:rPr lang="en-US" sz="2200" b="1" spc="220" dirty="0">
                  <a:solidFill>
                    <a:srgbClr val="859F3D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COMISIÓN DE MEDIO AMBINETE</a:t>
              </a:r>
            </a:p>
          </p:txBody>
        </p:sp>
      </p:grpSp>
      <p:pic>
        <p:nvPicPr>
          <p:cNvPr id="26" name="Imagen 25">
            <a:extLst>
              <a:ext uri="{FF2B5EF4-FFF2-40B4-BE49-F238E27FC236}">
                <a16:creationId xmlns:a16="http://schemas.microsoft.com/office/drawing/2014/main" id="{25D7C6E3-7AED-F8A2-FA18-EAE950E1C7F9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6656" y="478852"/>
            <a:ext cx="5080000" cy="38100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ECD62548-3FCB-3CBE-AD6D-1A8D0264D5DD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2645" y="5998150"/>
            <a:ext cx="5079998" cy="3809998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8696663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E7CA507-545E-5FEE-6577-47CAE87316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C810BD60-7436-F329-2936-3198D70F6999}"/>
              </a:ext>
            </a:extLst>
          </p:cNvPr>
          <p:cNvGrpSpPr/>
          <p:nvPr/>
        </p:nvGrpSpPr>
        <p:grpSpPr>
          <a:xfrm>
            <a:off x="0" y="0"/>
            <a:ext cx="3526885" cy="10287000"/>
            <a:chOff x="0" y="0"/>
            <a:chExt cx="928892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282969E6-4032-9A6B-368B-BF71A5B2100C}"/>
                </a:ext>
              </a:extLst>
            </p:cNvPr>
            <p:cNvSpPr/>
            <p:nvPr/>
          </p:nvSpPr>
          <p:spPr>
            <a:xfrm>
              <a:off x="0" y="0"/>
              <a:ext cx="928892" cy="2709333"/>
            </a:xfrm>
            <a:custGeom>
              <a:avLst/>
              <a:gdLst/>
              <a:ahLst/>
              <a:cxnLst/>
              <a:rect l="l" t="t" r="r" b="b"/>
              <a:pathLst>
                <a:path w="928892" h="2709333">
                  <a:moveTo>
                    <a:pt x="0" y="0"/>
                  </a:moveTo>
                  <a:lnTo>
                    <a:pt x="928892" y="0"/>
                  </a:lnTo>
                  <a:lnTo>
                    <a:pt x="9288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2372A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7EFCB86D-D0FF-CD9A-A5EE-15C423ACECF0}"/>
                </a:ext>
              </a:extLst>
            </p:cNvPr>
            <p:cNvSpPr txBox="1"/>
            <p:nvPr/>
          </p:nvSpPr>
          <p:spPr>
            <a:xfrm>
              <a:off x="0" y="-57150"/>
              <a:ext cx="928892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sp>
        <p:nvSpPr>
          <p:cNvPr id="15" name="TextBox 15">
            <a:extLst>
              <a:ext uri="{FF2B5EF4-FFF2-40B4-BE49-F238E27FC236}">
                <a16:creationId xmlns:a16="http://schemas.microsoft.com/office/drawing/2014/main" id="{512FE0CA-555E-8593-BFB5-34BFFFAD63E7}"/>
              </a:ext>
            </a:extLst>
          </p:cNvPr>
          <p:cNvSpPr txBox="1"/>
          <p:nvPr/>
        </p:nvSpPr>
        <p:spPr>
          <a:xfrm>
            <a:off x="6103740" y="2446401"/>
            <a:ext cx="12080293" cy="325473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PROYECTO EDUCACION AMBIENTAL</a:t>
            </a:r>
          </a:p>
          <a:p>
            <a:pPr marL="269875" lvl="1" algn="l">
              <a:lnSpc>
                <a:spcPct val="150000"/>
              </a:lnSpc>
            </a:pPr>
            <a:endParaRPr lang="en-US" sz="3600" b="1" spc="500" dirty="0">
              <a:solidFill>
                <a:srgbClr val="12372A"/>
              </a:solidFill>
              <a:latin typeface="Aptos" panose="020B0004020202020204" pitchFamily="34" charset="0"/>
              <a:ea typeface="Garet Bold"/>
              <a:cs typeface="Garet Bold"/>
              <a:sym typeface="Garet Bold"/>
            </a:endParaRPr>
          </a:p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n-U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CAMINATA AGRECOLOGICA¨RAICES DEL PARAMO¨</a:t>
            </a: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E345A4EE-16C3-F8E3-6467-B11BBE0C1ECD}"/>
              </a:ext>
            </a:extLst>
          </p:cNvPr>
          <p:cNvSpPr txBox="1"/>
          <p:nvPr/>
        </p:nvSpPr>
        <p:spPr>
          <a:xfrm>
            <a:off x="7487444" y="1171013"/>
            <a:ext cx="9312886" cy="808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43"/>
              </a:lnSpc>
            </a:pPr>
            <a:r>
              <a:rPr lang="en-US" sz="4959" b="1" spc="247" dirty="0">
                <a:solidFill>
                  <a:srgbClr val="12372A"/>
                </a:solidFill>
                <a:latin typeface="Arimo Bold"/>
                <a:ea typeface="Arimo Bold"/>
                <a:cs typeface="Arimo Bold"/>
                <a:sym typeface="Arimo Bold"/>
              </a:rPr>
              <a:t>PROYECTOS EJECUTADOS</a:t>
            </a:r>
          </a:p>
        </p:txBody>
      </p:sp>
      <p:grpSp>
        <p:nvGrpSpPr>
          <p:cNvPr id="17" name="Group 17">
            <a:extLst>
              <a:ext uri="{FF2B5EF4-FFF2-40B4-BE49-F238E27FC236}">
                <a16:creationId xmlns:a16="http://schemas.microsoft.com/office/drawing/2014/main" id="{8CDB582C-D77A-8A03-2FBA-B4F9D814884F}"/>
              </a:ext>
            </a:extLst>
          </p:cNvPr>
          <p:cNvGrpSpPr/>
          <p:nvPr/>
        </p:nvGrpSpPr>
        <p:grpSpPr>
          <a:xfrm>
            <a:off x="6571611" y="1245113"/>
            <a:ext cx="660227" cy="660227"/>
            <a:chOff x="0" y="0"/>
            <a:chExt cx="406400" cy="406400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47A21FB3-04B6-3614-21D1-70C9EE4BE368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03200" y="406400"/>
                  </a:lnTo>
                  <a:lnTo>
                    <a:pt x="406400" y="2032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372A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68AACAA2-9FDD-5AF0-646D-23361A4C212F}"/>
                </a:ext>
              </a:extLst>
            </p:cNvPr>
            <p:cNvSpPr txBox="1"/>
            <p:nvPr/>
          </p:nvSpPr>
          <p:spPr>
            <a:xfrm>
              <a:off x="152400" y="-57150"/>
              <a:ext cx="1016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EBB6980B-9F89-E8EA-E5AB-EADD900F30F9}"/>
              </a:ext>
            </a:extLst>
          </p:cNvPr>
          <p:cNvGrpSpPr/>
          <p:nvPr/>
        </p:nvGrpSpPr>
        <p:grpSpPr>
          <a:xfrm>
            <a:off x="10936793" y="8757671"/>
            <a:ext cx="7754706" cy="1015879"/>
            <a:chOff x="0" y="0"/>
            <a:chExt cx="10339607" cy="1354505"/>
          </a:xfrm>
        </p:grpSpPr>
        <p:sp>
          <p:nvSpPr>
            <p:cNvPr id="21" name="AutoShape 21">
              <a:extLst>
                <a:ext uri="{FF2B5EF4-FFF2-40B4-BE49-F238E27FC236}">
                  <a16:creationId xmlns:a16="http://schemas.microsoft.com/office/drawing/2014/main" id="{A4FC828D-5CA9-B2BA-01A6-8A9051B314B7}"/>
                </a:ext>
              </a:extLst>
            </p:cNvPr>
            <p:cNvSpPr/>
            <p:nvPr/>
          </p:nvSpPr>
          <p:spPr>
            <a:xfrm flipV="1">
              <a:off x="0" y="1329105"/>
              <a:ext cx="10339607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quz-EC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7F2BB443-F26E-3BF8-C4AB-19D91653CCCB}"/>
                </a:ext>
              </a:extLst>
            </p:cNvPr>
            <p:cNvSpPr/>
            <p:nvPr/>
          </p:nvSpPr>
          <p:spPr>
            <a:xfrm>
              <a:off x="7701232" y="0"/>
              <a:ext cx="1457555" cy="987493"/>
            </a:xfrm>
            <a:custGeom>
              <a:avLst/>
              <a:gdLst/>
              <a:ahLst/>
              <a:cxnLst/>
              <a:rect l="l" t="t" r="r" b="b"/>
              <a:pathLst>
                <a:path w="1457555" h="987493">
                  <a:moveTo>
                    <a:pt x="0" y="0"/>
                  </a:moveTo>
                  <a:lnTo>
                    <a:pt x="1457555" y="0"/>
                  </a:lnTo>
                  <a:lnTo>
                    <a:pt x="1457555" y="987493"/>
                  </a:lnTo>
                  <a:lnTo>
                    <a:pt x="0" y="98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quz-EC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716BF880-458B-87B6-DF4B-213D3CE8FDF3}"/>
                </a:ext>
              </a:extLst>
            </p:cNvPr>
            <p:cNvSpPr txBox="1"/>
            <p:nvPr/>
          </p:nvSpPr>
          <p:spPr>
            <a:xfrm>
              <a:off x="0" y="618691"/>
              <a:ext cx="7297507" cy="493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150"/>
                </a:lnSpc>
              </a:pPr>
              <a:r>
                <a:rPr lang="en-US" sz="2100" spc="420" dirty="0">
                  <a:solidFill>
                    <a:srgbClr val="1A1A19"/>
                  </a:solidFill>
                  <a:latin typeface="Garet"/>
                  <a:ea typeface="Garet"/>
                  <a:cs typeface="Garet"/>
                  <a:sym typeface="Garet"/>
                </a:rPr>
                <a:t>GAD DANIEL CÓRDOVA TORAL</a:t>
              </a: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460D51E9-8508-F9DD-8D7B-9F8B5306178B}"/>
                </a:ext>
              </a:extLst>
            </p:cNvPr>
            <p:cNvSpPr txBox="1"/>
            <p:nvPr/>
          </p:nvSpPr>
          <p:spPr>
            <a:xfrm>
              <a:off x="114707" y="10573"/>
              <a:ext cx="7068093" cy="484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3080"/>
                </a:lnSpc>
                <a:spcBef>
                  <a:spcPct val="0"/>
                </a:spcBef>
              </a:pPr>
              <a:r>
                <a:rPr lang="en-US" sz="2200" b="1" spc="220" dirty="0">
                  <a:solidFill>
                    <a:srgbClr val="859F3D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COMISIÓN DE MEDIO AMBINETE</a:t>
              </a:r>
            </a:p>
          </p:txBody>
        </p:sp>
      </p:grpSp>
      <p:pic>
        <p:nvPicPr>
          <p:cNvPr id="8" name="Imagen 7">
            <a:extLst>
              <a:ext uri="{FF2B5EF4-FFF2-40B4-BE49-F238E27FC236}">
                <a16:creationId xmlns:a16="http://schemas.microsoft.com/office/drawing/2014/main" id="{352FEAF3-DC1C-CBA5-D11F-356C4247BC8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418" y="5053983"/>
            <a:ext cx="4109585" cy="474381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F77A59BF-6DDF-1D13-0AA0-B4FC9E0C607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610" y="983385"/>
            <a:ext cx="4775200" cy="358140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51369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CC3B52-DBCD-96A3-4ED2-1232F9AF788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C0608A2-3B49-4B76-3E2C-1F9EC6E2B5DD}"/>
              </a:ext>
            </a:extLst>
          </p:cNvPr>
          <p:cNvGrpSpPr/>
          <p:nvPr/>
        </p:nvGrpSpPr>
        <p:grpSpPr>
          <a:xfrm>
            <a:off x="0" y="0"/>
            <a:ext cx="3526885" cy="10287000"/>
            <a:chOff x="0" y="0"/>
            <a:chExt cx="928892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4BB06F15-D983-AA53-6F93-209B4730B7F8}"/>
                </a:ext>
              </a:extLst>
            </p:cNvPr>
            <p:cNvSpPr/>
            <p:nvPr/>
          </p:nvSpPr>
          <p:spPr>
            <a:xfrm>
              <a:off x="0" y="0"/>
              <a:ext cx="928892" cy="2709333"/>
            </a:xfrm>
            <a:custGeom>
              <a:avLst/>
              <a:gdLst/>
              <a:ahLst/>
              <a:cxnLst/>
              <a:rect l="l" t="t" r="r" b="b"/>
              <a:pathLst>
                <a:path w="928892" h="2709333">
                  <a:moveTo>
                    <a:pt x="0" y="0"/>
                  </a:moveTo>
                  <a:lnTo>
                    <a:pt x="928892" y="0"/>
                  </a:lnTo>
                  <a:lnTo>
                    <a:pt x="9288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2372A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5F714491-B554-0340-DF9F-E8D0515BF0C4}"/>
                </a:ext>
              </a:extLst>
            </p:cNvPr>
            <p:cNvSpPr txBox="1"/>
            <p:nvPr/>
          </p:nvSpPr>
          <p:spPr>
            <a:xfrm>
              <a:off x="0" y="-57150"/>
              <a:ext cx="928892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sp>
        <p:nvSpPr>
          <p:cNvPr id="15" name="TextBox 15">
            <a:extLst>
              <a:ext uri="{FF2B5EF4-FFF2-40B4-BE49-F238E27FC236}">
                <a16:creationId xmlns:a16="http://schemas.microsoft.com/office/drawing/2014/main" id="{7BFEC09D-25AD-07B0-6CFD-AD803094C89B}"/>
              </a:ext>
            </a:extLst>
          </p:cNvPr>
          <p:cNvSpPr txBox="1"/>
          <p:nvPr/>
        </p:nvSpPr>
        <p:spPr>
          <a:xfrm>
            <a:off x="5709065" y="2275935"/>
            <a:ext cx="12080293" cy="57370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Fiscalización de la construcción de nichos en los cementerios de </a:t>
            </a:r>
            <a:r>
              <a:rPr lang="es-EC" sz="3600" b="1" spc="500" noProof="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Zharban</a:t>
            </a:r>
            <a:r>
              <a:rPr lang="es-E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 y Pagran</a:t>
            </a:r>
          </a:p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Fiscalización del mantenimiento de la cancha de Zharban</a:t>
            </a:r>
          </a:p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Fiscalización del mantenimiento vial ejecutado por la Prefectura</a:t>
            </a:r>
            <a:endParaRPr lang="en-US" sz="3600" b="1" spc="500" dirty="0">
              <a:solidFill>
                <a:srgbClr val="12372A"/>
              </a:solidFill>
              <a:latin typeface="Aptos" panose="020B0004020202020204" pitchFamily="34" charset="0"/>
              <a:ea typeface="Garet Bold"/>
              <a:cs typeface="Garet Bold"/>
              <a:sym typeface="Garet Bold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6DCA49CB-1448-648E-871F-CD60081136FE}"/>
              </a:ext>
            </a:extLst>
          </p:cNvPr>
          <p:cNvSpPr txBox="1"/>
          <p:nvPr/>
        </p:nvSpPr>
        <p:spPr>
          <a:xfrm>
            <a:off x="7487444" y="1171013"/>
            <a:ext cx="9312886" cy="808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43"/>
              </a:lnSpc>
            </a:pPr>
            <a:r>
              <a:rPr lang="en-US" sz="4959" b="1" spc="247" dirty="0">
                <a:solidFill>
                  <a:srgbClr val="12372A"/>
                </a:solidFill>
                <a:latin typeface="Arimo Bold"/>
                <a:ea typeface="Arimo Bold"/>
                <a:cs typeface="Arimo Bold"/>
                <a:sym typeface="Arimo Bold"/>
              </a:rPr>
              <a:t>FISCALIZACION </a:t>
            </a:r>
          </a:p>
        </p:txBody>
      </p:sp>
      <p:grpSp>
        <p:nvGrpSpPr>
          <p:cNvPr id="17" name="Group 17">
            <a:extLst>
              <a:ext uri="{FF2B5EF4-FFF2-40B4-BE49-F238E27FC236}">
                <a16:creationId xmlns:a16="http://schemas.microsoft.com/office/drawing/2014/main" id="{9B0B7091-8BEF-2A34-C1BC-177BF38B0AF1}"/>
              </a:ext>
            </a:extLst>
          </p:cNvPr>
          <p:cNvGrpSpPr/>
          <p:nvPr/>
        </p:nvGrpSpPr>
        <p:grpSpPr>
          <a:xfrm>
            <a:off x="6571611" y="1245113"/>
            <a:ext cx="660227" cy="660227"/>
            <a:chOff x="0" y="0"/>
            <a:chExt cx="406400" cy="406400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E5EBC427-A4B4-4792-6763-808EC53F7280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03200" y="406400"/>
                  </a:lnTo>
                  <a:lnTo>
                    <a:pt x="406400" y="2032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372A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4B1FC9A8-0111-AFAF-B5E4-EB22A9B8226F}"/>
                </a:ext>
              </a:extLst>
            </p:cNvPr>
            <p:cNvSpPr txBox="1"/>
            <p:nvPr/>
          </p:nvSpPr>
          <p:spPr>
            <a:xfrm>
              <a:off x="152400" y="-57150"/>
              <a:ext cx="1016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94AD9722-816B-C99F-CCCE-32716928FBC5}"/>
              </a:ext>
            </a:extLst>
          </p:cNvPr>
          <p:cNvGrpSpPr/>
          <p:nvPr/>
        </p:nvGrpSpPr>
        <p:grpSpPr>
          <a:xfrm>
            <a:off x="10936793" y="8757671"/>
            <a:ext cx="7754706" cy="1015879"/>
            <a:chOff x="0" y="0"/>
            <a:chExt cx="10339607" cy="1354505"/>
          </a:xfrm>
        </p:grpSpPr>
        <p:sp>
          <p:nvSpPr>
            <p:cNvPr id="21" name="AutoShape 21">
              <a:extLst>
                <a:ext uri="{FF2B5EF4-FFF2-40B4-BE49-F238E27FC236}">
                  <a16:creationId xmlns:a16="http://schemas.microsoft.com/office/drawing/2014/main" id="{99FE5A03-8220-E5E3-2E73-EBEBD82383C3}"/>
                </a:ext>
              </a:extLst>
            </p:cNvPr>
            <p:cNvSpPr/>
            <p:nvPr/>
          </p:nvSpPr>
          <p:spPr>
            <a:xfrm flipV="1">
              <a:off x="0" y="1329105"/>
              <a:ext cx="10339607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quz-EC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F3742F27-E484-0956-894D-8F29C9BDBCEF}"/>
                </a:ext>
              </a:extLst>
            </p:cNvPr>
            <p:cNvSpPr/>
            <p:nvPr/>
          </p:nvSpPr>
          <p:spPr>
            <a:xfrm>
              <a:off x="7701232" y="0"/>
              <a:ext cx="1457555" cy="987493"/>
            </a:xfrm>
            <a:custGeom>
              <a:avLst/>
              <a:gdLst/>
              <a:ahLst/>
              <a:cxnLst/>
              <a:rect l="l" t="t" r="r" b="b"/>
              <a:pathLst>
                <a:path w="1457555" h="987493">
                  <a:moveTo>
                    <a:pt x="0" y="0"/>
                  </a:moveTo>
                  <a:lnTo>
                    <a:pt x="1457555" y="0"/>
                  </a:lnTo>
                  <a:lnTo>
                    <a:pt x="1457555" y="987493"/>
                  </a:lnTo>
                  <a:lnTo>
                    <a:pt x="0" y="98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quz-EC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0C5FBF0E-B2DC-B2A0-454B-327C2D94C8EC}"/>
                </a:ext>
              </a:extLst>
            </p:cNvPr>
            <p:cNvSpPr txBox="1"/>
            <p:nvPr/>
          </p:nvSpPr>
          <p:spPr>
            <a:xfrm>
              <a:off x="0" y="618691"/>
              <a:ext cx="7297507" cy="493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150"/>
                </a:lnSpc>
              </a:pPr>
              <a:r>
                <a:rPr lang="en-US" sz="2100" spc="420" dirty="0">
                  <a:solidFill>
                    <a:srgbClr val="1A1A19"/>
                  </a:solidFill>
                  <a:latin typeface="Garet"/>
                  <a:ea typeface="Garet"/>
                  <a:cs typeface="Garet"/>
                  <a:sym typeface="Garet"/>
                </a:rPr>
                <a:t>GAD DANIEL CÓRDOVA TORAL</a:t>
              </a: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0CDEB06B-7F40-E20C-5593-D1919508550B}"/>
                </a:ext>
              </a:extLst>
            </p:cNvPr>
            <p:cNvSpPr txBox="1"/>
            <p:nvPr/>
          </p:nvSpPr>
          <p:spPr>
            <a:xfrm>
              <a:off x="114707" y="10573"/>
              <a:ext cx="7068093" cy="484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3080"/>
                </a:lnSpc>
                <a:spcBef>
                  <a:spcPct val="0"/>
                </a:spcBef>
              </a:pPr>
              <a:r>
                <a:rPr lang="en-US" sz="2200" b="1" spc="220" dirty="0">
                  <a:solidFill>
                    <a:srgbClr val="859F3D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COMISIÓN DE MEDIO AMBINETE</a:t>
              </a:r>
            </a:p>
          </p:txBody>
        </p:sp>
      </p:grpSp>
      <p:pic>
        <p:nvPicPr>
          <p:cNvPr id="6" name="Imagen 5">
            <a:extLst>
              <a:ext uri="{FF2B5EF4-FFF2-40B4-BE49-F238E27FC236}">
                <a16:creationId xmlns:a16="http://schemas.microsoft.com/office/drawing/2014/main" id="{E39797D1-0E8F-0CB1-8F1E-996007836D5F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58" y="615648"/>
            <a:ext cx="4424664" cy="33205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70A0F18F-4EBD-92CE-8059-ED72FFBB796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2075" y="4551869"/>
            <a:ext cx="4050447" cy="540961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003444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6FF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4405B04-B836-8721-3542-3E43F97309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2E2A3F7D-F8FB-6E4A-3E6E-EBA8EBC2C796}"/>
              </a:ext>
            </a:extLst>
          </p:cNvPr>
          <p:cNvGrpSpPr/>
          <p:nvPr/>
        </p:nvGrpSpPr>
        <p:grpSpPr>
          <a:xfrm>
            <a:off x="0" y="0"/>
            <a:ext cx="3526885" cy="10287000"/>
            <a:chOff x="0" y="0"/>
            <a:chExt cx="928892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7C71E9F8-1691-80B8-5489-11DBD573C202}"/>
                </a:ext>
              </a:extLst>
            </p:cNvPr>
            <p:cNvSpPr/>
            <p:nvPr/>
          </p:nvSpPr>
          <p:spPr>
            <a:xfrm>
              <a:off x="0" y="0"/>
              <a:ext cx="928892" cy="2709333"/>
            </a:xfrm>
            <a:custGeom>
              <a:avLst/>
              <a:gdLst/>
              <a:ahLst/>
              <a:cxnLst/>
              <a:rect l="l" t="t" r="r" b="b"/>
              <a:pathLst>
                <a:path w="928892" h="2709333">
                  <a:moveTo>
                    <a:pt x="0" y="0"/>
                  </a:moveTo>
                  <a:lnTo>
                    <a:pt x="928892" y="0"/>
                  </a:lnTo>
                  <a:lnTo>
                    <a:pt x="92889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12372A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4041B6B8-8BBF-22B4-2218-3BFA92292AFE}"/>
                </a:ext>
              </a:extLst>
            </p:cNvPr>
            <p:cNvSpPr txBox="1"/>
            <p:nvPr/>
          </p:nvSpPr>
          <p:spPr>
            <a:xfrm>
              <a:off x="0" y="-57150"/>
              <a:ext cx="928892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sp>
        <p:nvSpPr>
          <p:cNvPr id="15" name="TextBox 15">
            <a:extLst>
              <a:ext uri="{FF2B5EF4-FFF2-40B4-BE49-F238E27FC236}">
                <a16:creationId xmlns:a16="http://schemas.microsoft.com/office/drawing/2014/main" id="{B57517C7-9959-D6D0-05B2-06BD4D96D3EC}"/>
              </a:ext>
            </a:extLst>
          </p:cNvPr>
          <p:cNvSpPr txBox="1"/>
          <p:nvPr/>
        </p:nvSpPr>
        <p:spPr>
          <a:xfrm>
            <a:off x="5709065" y="2275935"/>
            <a:ext cx="12080293" cy="656808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3600" b="1" spc="500" dirty="0">
                <a:highlight>
                  <a:srgbClr val="FFFF00"/>
                </a:highlight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COMISION DE PRODUCCION:</a:t>
            </a:r>
            <a:r>
              <a:rPr lang="es-E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TRABAJO CONJUNTO EN ENTREGA DE PLANTAS</a:t>
            </a:r>
          </a:p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3600" b="1" spc="500" dirty="0">
                <a:solidFill>
                  <a:srgbClr val="12372A"/>
                </a:solidFill>
                <a:highlight>
                  <a:srgbClr val="FFFF00"/>
                </a:highlight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COMISION DE INFRAESTRUCTURA:</a:t>
            </a:r>
            <a:r>
              <a:rPr lang="es-E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APOYO EN INSPECCIONES Y REVISION DE OBRAS</a:t>
            </a:r>
          </a:p>
          <a:p>
            <a:pPr marL="841375" lvl="1" indent="-571500" algn="l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es-ES" sz="3600" b="1" spc="500" dirty="0">
                <a:solidFill>
                  <a:srgbClr val="12372A"/>
                </a:solidFill>
                <a:highlight>
                  <a:srgbClr val="FFFF00"/>
                </a:highlight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COMISION DE SOCIALES:</a:t>
            </a:r>
            <a:r>
              <a:rPr lang="es-ES" sz="3600" b="1" spc="500" dirty="0">
                <a:solidFill>
                  <a:srgbClr val="12372A"/>
                </a:solidFill>
                <a:latin typeface="Aptos" panose="020B0004020202020204" pitchFamily="34" charset="0"/>
                <a:ea typeface="Garet Bold"/>
                <a:cs typeface="Garet Bold"/>
                <a:sym typeface="Garet Bold"/>
              </a:rPr>
              <a:t>PARTICIPACION EN EVENTOS DE FIESTAS PARROQUIALES,DIA DE LA FAMILIA,NAVIDAD</a:t>
            </a:r>
            <a:endParaRPr lang="en-US" sz="3600" b="1" spc="500" dirty="0">
              <a:solidFill>
                <a:srgbClr val="12372A"/>
              </a:solidFill>
              <a:latin typeface="Aptos" panose="020B0004020202020204" pitchFamily="34" charset="0"/>
              <a:ea typeface="Garet Bold"/>
              <a:cs typeface="Garet Bold"/>
              <a:sym typeface="Garet Bold"/>
            </a:endParaRPr>
          </a:p>
        </p:txBody>
      </p:sp>
      <p:sp>
        <p:nvSpPr>
          <p:cNvPr id="16" name="TextBox 16">
            <a:extLst>
              <a:ext uri="{FF2B5EF4-FFF2-40B4-BE49-F238E27FC236}">
                <a16:creationId xmlns:a16="http://schemas.microsoft.com/office/drawing/2014/main" id="{CB54E951-DED1-E1EB-F6C1-337D0D368F54}"/>
              </a:ext>
            </a:extLst>
          </p:cNvPr>
          <p:cNvSpPr txBox="1"/>
          <p:nvPr/>
        </p:nvSpPr>
        <p:spPr>
          <a:xfrm>
            <a:off x="6859619" y="1171013"/>
            <a:ext cx="9940711" cy="8037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6943"/>
              </a:lnSpc>
            </a:pPr>
            <a:r>
              <a:rPr lang="en-US" sz="4800" b="1" spc="247" dirty="0">
                <a:solidFill>
                  <a:srgbClr val="12372A"/>
                </a:solidFill>
                <a:latin typeface="Arimo Bold"/>
                <a:ea typeface="Arimo Bold"/>
                <a:cs typeface="Arimo Bold"/>
                <a:sym typeface="Arimo Bold"/>
              </a:rPr>
              <a:t>APOYO A OTRAS COMISIONES</a:t>
            </a:r>
          </a:p>
        </p:txBody>
      </p:sp>
      <p:grpSp>
        <p:nvGrpSpPr>
          <p:cNvPr id="17" name="Group 17">
            <a:extLst>
              <a:ext uri="{FF2B5EF4-FFF2-40B4-BE49-F238E27FC236}">
                <a16:creationId xmlns:a16="http://schemas.microsoft.com/office/drawing/2014/main" id="{4092939B-827B-277E-5507-8D7F3C2B4654}"/>
              </a:ext>
            </a:extLst>
          </p:cNvPr>
          <p:cNvGrpSpPr/>
          <p:nvPr/>
        </p:nvGrpSpPr>
        <p:grpSpPr>
          <a:xfrm>
            <a:off x="5951807" y="1201168"/>
            <a:ext cx="660227" cy="660227"/>
            <a:chOff x="0" y="0"/>
            <a:chExt cx="406400" cy="406400"/>
          </a:xfrm>
        </p:grpSpPr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F828FD1C-4CF2-AC5D-CF00-395BCD7275D7}"/>
                </a:ext>
              </a:extLst>
            </p:cNvPr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03200" y="406400"/>
                  </a:lnTo>
                  <a:lnTo>
                    <a:pt x="406400" y="2032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12372A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19" name="TextBox 19">
              <a:extLst>
                <a:ext uri="{FF2B5EF4-FFF2-40B4-BE49-F238E27FC236}">
                  <a16:creationId xmlns:a16="http://schemas.microsoft.com/office/drawing/2014/main" id="{59F12A6A-ED72-E509-E7FF-4F6E1FCECB92}"/>
                </a:ext>
              </a:extLst>
            </p:cNvPr>
            <p:cNvSpPr txBox="1"/>
            <p:nvPr/>
          </p:nvSpPr>
          <p:spPr>
            <a:xfrm>
              <a:off x="152400" y="-57150"/>
              <a:ext cx="1016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grpSp>
        <p:nvGrpSpPr>
          <p:cNvPr id="20" name="Group 20">
            <a:extLst>
              <a:ext uri="{FF2B5EF4-FFF2-40B4-BE49-F238E27FC236}">
                <a16:creationId xmlns:a16="http://schemas.microsoft.com/office/drawing/2014/main" id="{6E63CE73-6837-779E-D42D-A62A5926952C}"/>
              </a:ext>
            </a:extLst>
          </p:cNvPr>
          <p:cNvGrpSpPr/>
          <p:nvPr/>
        </p:nvGrpSpPr>
        <p:grpSpPr>
          <a:xfrm>
            <a:off x="10936793" y="8757671"/>
            <a:ext cx="7754706" cy="1015879"/>
            <a:chOff x="0" y="0"/>
            <a:chExt cx="10339607" cy="1354505"/>
          </a:xfrm>
        </p:grpSpPr>
        <p:sp>
          <p:nvSpPr>
            <p:cNvPr id="21" name="AutoShape 21">
              <a:extLst>
                <a:ext uri="{FF2B5EF4-FFF2-40B4-BE49-F238E27FC236}">
                  <a16:creationId xmlns:a16="http://schemas.microsoft.com/office/drawing/2014/main" id="{2B730B33-74B1-D23D-E666-7C823AD30F2E}"/>
                </a:ext>
              </a:extLst>
            </p:cNvPr>
            <p:cNvSpPr/>
            <p:nvPr/>
          </p:nvSpPr>
          <p:spPr>
            <a:xfrm flipV="1">
              <a:off x="0" y="1329105"/>
              <a:ext cx="10339607" cy="0"/>
            </a:xfrm>
            <a:prstGeom prst="line">
              <a:avLst/>
            </a:prstGeom>
            <a:ln w="50800" cap="flat">
              <a:solidFill>
                <a:srgbClr val="000000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quz-EC"/>
            </a:p>
          </p:txBody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BCD06198-B77A-9B03-2220-450A39953D0C}"/>
                </a:ext>
              </a:extLst>
            </p:cNvPr>
            <p:cNvSpPr/>
            <p:nvPr/>
          </p:nvSpPr>
          <p:spPr>
            <a:xfrm>
              <a:off x="7701232" y="0"/>
              <a:ext cx="1457555" cy="987493"/>
            </a:xfrm>
            <a:custGeom>
              <a:avLst/>
              <a:gdLst/>
              <a:ahLst/>
              <a:cxnLst/>
              <a:rect l="l" t="t" r="r" b="b"/>
              <a:pathLst>
                <a:path w="1457555" h="987493">
                  <a:moveTo>
                    <a:pt x="0" y="0"/>
                  </a:moveTo>
                  <a:lnTo>
                    <a:pt x="1457555" y="0"/>
                  </a:lnTo>
                  <a:lnTo>
                    <a:pt x="1457555" y="987493"/>
                  </a:lnTo>
                  <a:lnTo>
                    <a:pt x="0" y="98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quz-EC"/>
            </a:p>
          </p:txBody>
        </p:sp>
        <p:sp>
          <p:nvSpPr>
            <p:cNvPr id="23" name="TextBox 23">
              <a:extLst>
                <a:ext uri="{FF2B5EF4-FFF2-40B4-BE49-F238E27FC236}">
                  <a16:creationId xmlns:a16="http://schemas.microsoft.com/office/drawing/2014/main" id="{91118036-DD85-195A-F140-17D0F3C50484}"/>
                </a:ext>
              </a:extLst>
            </p:cNvPr>
            <p:cNvSpPr txBox="1"/>
            <p:nvPr/>
          </p:nvSpPr>
          <p:spPr>
            <a:xfrm>
              <a:off x="0" y="618691"/>
              <a:ext cx="7297507" cy="493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150"/>
                </a:lnSpc>
              </a:pPr>
              <a:r>
                <a:rPr lang="en-US" sz="2100" spc="420" dirty="0">
                  <a:solidFill>
                    <a:srgbClr val="1A1A19"/>
                  </a:solidFill>
                  <a:latin typeface="Garet"/>
                  <a:ea typeface="Garet"/>
                  <a:cs typeface="Garet"/>
                  <a:sym typeface="Garet"/>
                </a:rPr>
                <a:t>GAD DANIEL CÓRDOVA TORAL</a:t>
              </a:r>
            </a:p>
          </p:txBody>
        </p:sp>
        <p:sp>
          <p:nvSpPr>
            <p:cNvPr id="24" name="TextBox 24">
              <a:extLst>
                <a:ext uri="{FF2B5EF4-FFF2-40B4-BE49-F238E27FC236}">
                  <a16:creationId xmlns:a16="http://schemas.microsoft.com/office/drawing/2014/main" id="{CE63736F-2CB3-538D-F33E-3C988BDC6B87}"/>
                </a:ext>
              </a:extLst>
            </p:cNvPr>
            <p:cNvSpPr txBox="1"/>
            <p:nvPr/>
          </p:nvSpPr>
          <p:spPr>
            <a:xfrm>
              <a:off x="114707" y="10573"/>
              <a:ext cx="7068093" cy="484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3080"/>
                </a:lnSpc>
                <a:spcBef>
                  <a:spcPct val="0"/>
                </a:spcBef>
              </a:pPr>
              <a:r>
                <a:rPr lang="en-US" sz="2200" b="1" spc="220" dirty="0">
                  <a:solidFill>
                    <a:srgbClr val="859F3D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COMISIÓN DE MEDIO AMBINETE</a:t>
              </a:r>
            </a:p>
          </p:txBody>
        </p:sp>
      </p:grpSp>
      <p:pic>
        <p:nvPicPr>
          <p:cNvPr id="10" name="Imagen 9">
            <a:extLst>
              <a:ext uri="{FF2B5EF4-FFF2-40B4-BE49-F238E27FC236}">
                <a16:creationId xmlns:a16="http://schemas.microsoft.com/office/drawing/2014/main" id="{F0585001-7DC2-D33D-D83D-3F058D5A760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88093" y="4162479"/>
            <a:ext cx="3719239" cy="279117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CE927DBD-3609-CF62-1372-78C139E6126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998"/>
          <a:stretch>
            <a:fillRect/>
          </a:stretch>
        </p:blipFill>
        <p:spPr>
          <a:xfrm>
            <a:off x="398781" y="397804"/>
            <a:ext cx="3196314" cy="33668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Imagen 13">
            <a:extLst>
              <a:ext uri="{FF2B5EF4-FFF2-40B4-BE49-F238E27FC236}">
                <a16:creationId xmlns:a16="http://schemas.microsoft.com/office/drawing/2014/main" id="{5EC51A31-9D73-6E69-143F-3451B8E36B0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918" b="24561"/>
          <a:stretch>
            <a:fillRect/>
          </a:stretch>
        </p:blipFill>
        <p:spPr>
          <a:xfrm>
            <a:off x="317007" y="7267034"/>
            <a:ext cx="3719239" cy="2797241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1232728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3754965" cy="10287000"/>
            <a:chOff x="0" y="0"/>
            <a:chExt cx="988962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988962" cy="2709333"/>
            </a:xfrm>
            <a:custGeom>
              <a:avLst/>
              <a:gdLst/>
              <a:ahLst/>
              <a:cxnLst/>
              <a:rect l="l" t="t" r="r" b="b"/>
              <a:pathLst>
                <a:path w="988962" h="2709333">
                  <a:moveTo>
                    <a:pt x="0" y="0"/>
                  </a:moveTo>
                  <a:lnTo>
                    <a:pt x="988962" y="0"/>
                  </a:lnTo>
                  <a:lnTo>
                    <a:pt x="98896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859F3D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988962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7175532" y="2039291"/>
            <a:ext cx="11112468" cy="57861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7200" indent="-4572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200" b="1" spc="500" dirty="0">
                <a:solidFill>
                  <a:srgbClr val="F6FCDF"/>
                </a:solidFill>
                <a:latin typeface="Garet Bold"/>
                <a:ea typeface="Garet Bold"/>
                <a:cs typeface="Garet Bold"/>
                <a:sym typeface="Garet Bold"/>
              </a:rPr>
              <a:t>Fortalecimiento de la participacion </a:t>
            </a:r>
            <a:r>
              <a:rPr lang="es-EC" sz="3200" b="1" spc="500" noProof="0" dirty="0">
                <a:solidFill>
                  <a:srgbClr val="F6FCDF"/>
                </a:solidFill>
                <a:latin typeface="Garet Bold"/>
                <a:ea typeface="Garet Bold"/>
                <a:cs typeface="Garet Bold"/>
                <a:sym typeface="Garet Bold"/>
              </a:rPr>
              <a:t>ciudadana</a:t>
            </a:r>
            <a:endParaRPr lang="en-US" sz="3200" b="1" spc="500" dirty="0">
              <a:solidFill>
                <a:srgbClr val="F6FCDF"/>
              </a:solidFill>
              <a:latin typeface="Garet Bold"/>
              <a:ea typeface="Garet Bold"/>
              <a:cs typeface="Garet Bold"/>
              <a:sym typeface="Garet Bold"/>
            </a:endParaRPr>
          </a:p>
          <a:p>
            <a:pPr marL="457200" indent="-4572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200" b="1" spc="500" dirty="0">
                <a:solidFill>
                  <a:srgbClr val="F6FCDF"/>
                </a:solidFill>
                <a:latin typeface="Garet Bold"/>
                <a:ea typeface="Garet Bold"/>
                <a:cs typeface="Garet Bold"/>
                <a:sym typeface="Garet Bold"/>
              </a:rPr>
              <a:t>Mejora de espacios publicos</a:t>
            </a:r>
          </a:p>
          <a:p>
            <a:pPr marL="457200" indent="-4572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200" b="1" spc="500" dirty="0">
                <a:solidFill>
                  <a:srgbClr val="F6FCDF"/>
                </a:solidFill>
                <a:latin typeface="Garet Bold"/>
                <a:ea typeface="Garet Bold"/>
                <a:cs typeface="Garet Bold"/>
                <a:sym typeface="Garet Bold"/>
              </a:rPr>
              <a:t>Impulso a la reforestacion</a:t>
            </a:r>
          </a:p>
          <a:p>
            <a:pPr marL="457200" indent="-4572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s-ES" sz="3200" b="1" spc="500" noProof="0" dirty="0">
                <a:solidFill>
                  <a:srgbClr val="F6FCDF"/>
                </a:solidFill>
                <a:latin typeface="Garet Bold"/>
                <a:ea typeface="Garet Bold"/>
                <a:cs typeface="Garet Bold"/>
                <a:sym typeface="Garet Bold"/>
              </a:rPr>
              <a:t>Educación</a:t>
            </a:r>
            <a:r>
              <a:rPr lang="en-US" sz="3200" b="1" spc="500" dirty="0">
                <a:solidFill>
                  <a:srgbClr val="F6FCDF"/>
                </a:solidFill>
                <a:latin typeface="Garet Bold"/>
                <a:ea typeface="Garet Bold"/>
                <a:cs typeface="Garet Bold"/>
                <a:sym typeface="Garet Bold"/>
              </a:rPr>
              <a:t> Ambiental </a:t>
            </a:r>
            <a:r>
              <a:rPr lang="es-ES" sz="3200" b="1" spc="500" noProof="0" dirty="0">
                <a:solidFill>
                  <a:srgbClr val="F6FCDF"/>
                </a:solidFill>
                <a:latin typeface="Garet Bold"/>
                <a:ea typeface="Garet Bold"/>
                <a:cs typeface="Garet Bold"/>
                <a:sym typeface="Garet Bold"/>
              </a:rPr>
              <a:t>en</a:t>
            </a:r>
            <a:r>
              <a:rPr lang="en-US" sz="3200" b="1" spc="500" dirty="0">
                <a:solidFill>
                  <a:srgbClr val="F6FCDF"/>
                </a:solidFill>
                <a:latin typeface="Garet Bold"/>
                <a:ea typeface="Garet Bold"/>
                <a:cs typeface="Garet Bold"/>
                <a:sym typeface="Garet Bold"/>
              </a:rPr>
              <a:t> la comunidad</a:t>
            </a:r>
          </a:p>
          <a:p>
            <a:pPr marL="457200" indent="-457200" algn="just">
              <a:lnSpc>
                <a:spcPct val="200000"/>
              </a:lnSpc>
              <a:buFont typeface="Arial" panose="020B0604020202020204" pitchFamily="34" charset="0"/>
              <a:buChar char="•"/>
            </a:pPr>
            <a:r>
              <a:rPr lang="en-US" sz="3200" b="1" spc="500" dirty="0">
                <a:solidFill>
                  <a:srgbClr val="F6FCDF"/>
                </a:solidFill>
                <a:latin typeface="Garet Bold"/>
                <a:ea typeface="Garet Bold"/>
                <a:cs typeface="Garet Bold"/>
                <a:sym typeface="Garet Bold"/>
              </a:rPr>
              <a:t>Atencion oportuna a emergencias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152021" y="723900"/>
            <a:ext cx="10452241" cy="8084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6943"/>
              </a:lnSpc>
            </a:pPr>
            <a:r>
              <a:rPr lang="en-US" sz="4959" b="1" spc="247" dirty="0">
                <a:solidFill>
                  <a:srgbClr val="FFFFFF"/>
                </a:solidFill>
                <a:latin typeface="Arimo Bold"/>
                <a:ea typeface="Arimo Bold"/>
                <a:cs typeface="Arimo Bold"/>
                <a:sym typeface="Arimo Bold"/>
              </a:rPr>
              <a:t>LOGROS ALCANZADOS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8077200" y="878115"/>
            <a:ext cx="660227" cy="660227"/>
            <a:chOff x="0" y="0"/>
            <a:chExt cx="406400" cy="406400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406400" cy="406400"/>
            </a:xfrm>
            <a:custGeom>
              <a:avLst/>
              <a:gdLst/>
              <a:ahLst/>
              <a:cxnLst/>
              <a:rect l="l" t="t" r="r" b="b"/>
              <a:pathLst>
                <a:path w="406400" h="406400">
                  <a:moveTo>
                    <a:pt x="203200" y="0"/>
                  </a:moveTo>
                  <a:lnTo>
                    <a:pt x="203200" y="0"/>
                  </a:lnTo>
                  <a:lnTo>
                    <a:pt x="0" y="203200"/>
                  </a:lnTo>
                  <a:lnTo>
                    <a:pt x="203200" y="406400"/>
                  </a:lnTo>
                  <a:lnTo>
                    <a:pt x="203200" y="406400"/>
                  </a:lnTo>
                  <a:lnTo>
                    <a:pt x="406400" y="203200"/>
                  </a:lnTo>
                  <a:lnTo>
                    <a:pt x="2032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52400" y="-57150"/>
              <a:ext cx="101600" cy="46355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pic>
        <p:nvPicPr>
          <p:cNvPr id="13" name="Imagen 12">
            <a:extLst>
              <a:ext uri="{FF2B5EF4-FFF2-40B4-BE49-F238E27FC236}">
                <a16:creationId xmlns:a16="http://schemas.microsoft.com/office/drawing/2014/main" id="{25258716-BBBD-C82C-E331-E8E0A7C9F35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21" y="373247"/>
            <a:ext cx="6116934" cy="4076960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7" name="Imagen 16">
            <a:extLst>
              <a:ext uri="{FF2B5EF4-FFF2-40B4-BE49-F238E27FC236}">
                <a16:creationId xmlns:a16="http://schemas.microsoft.com/office/drawing/2014/main" id="{91B40F66-8351-3B4D-9D67-1B0BC53DFFE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021" y="5481279"/>
            <a:ext cx="6116934" cy="4076961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782427" y="0"/>
            <a:ext cx="15505573" cy="10287000"/>
            <a:chOff x="0" y="0"/>
            <a:chExt cx="4083772" cy="2709333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083772" cy="2709333"/>
            </a:xfrm>
            <a:custGeom>
              <a:avLst/>
              <a:gdLst/>
              <a:ahLst/>
              <a:cxnLst/>
              <a:rect l="l" t="t" r="r" b="b"/>
              <a:pathLst>
                <a:path w="4083772" h="2709333">
                  <a:moveTo>
                    <a:pt x="0" y="0"/>
                  </a:moveTo>
                  <a:lnTo>
                    <a:pt x="4083772" y="0"/>
                  </a:lnTo>
                  <a:lnTo>
                    <a:pt x="408377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1511E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57150"/>
              <a:ext cx="4083772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560130" y="522473"/>
            <a:ext cx="17245754" cy="7910697"/>
            <a:chOff x="0" y="0"/>
            <a:chExt cx="4542091" cy="2083476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4542091" cy="2083476"/>
            </a:xfrm>
            <a:custGeom>
              <a:avLst/>
              <a:gdLst/>
              <a:ahLst/>
              <a:cxnLst/>
              <a:rect l="l" t="t" r="r" b="b"/>
              <a:pathLst>
                <a:path w="4542091" h="2083476">
                  <a:moveTo>
                    <a:pt x="11223" y="0"/>
                  </a:moveTo>
                  <a:lnTo>
                    <a:pt x="4530868" y="0"/>
                  </a:lnTo>
                  <a:cubicBezTo>
                    <a:pt x="4537067" y="0"/>
                    <a:pt x="4542091" y="5025"/>
                    <a:pt x="4542091" y="11223"/>
                  </a:cubicBezTo>
                  <a:lnTo>
                    <a:pt x="4542091" y="2072253"/>
                  </a:lnTo>
                  <a:cubicBezTo>
                    <a:pt x="4542091" y="2075229"/>
                    <a:pt x="4540909" y="2078084"/>
                    <a:pt x="4538804" y="2080189"/>
                  </a:cubicBezTo>
                  <a:cubicBezTo>
                    <a:pt x="4536699" y="2082293"/>
                    <a:pt x="4533845" y="2083476"/>
                    <a:pt x="4530868" y="2083476"/>
                  </a:cubicBezTo>
                  <a:lnTo>
                    <a:pt x="11223" y="2083476"/>
                  </a:lnTo>
                  <a:cubicBezTo>
                    <a:pt x="5025" y="2083476"/>
                    <a:pt x="0" y="2078451"/>
                    <a:pt x="0" y="2072253"/>
                  </a:cubicBezTo>
                  <a:lnTo>
                    <a:pt x="0" y="11223"/>
                  </a:lnTo>
                  <a:cubicBezTo>
                    <a:pt x="0" y="8246"/>
                    <a:pt x="1182" y="5392"/>
                    <a:pt x="3287" y="3287"/>
                  </a:cubicBezTo>
                  <a:cubicBezTo>
                    <a:pt x="5392" y="1182"/>
                    <a:pt x="8246" y="0"/>
                    <a:pt x="11223" y="0"/>
                  </a:cubicBezTo>
                  <a:close/>
                </a:path>
              </a:pathLst>
            </a:custGeom>
            <a:solidFill>
              <a:srgbClr val="F4F6FF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57150"/>
              <a:ext cx="4542091" cy="21406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0936793" y="8757671"/>
            <a:ext cx="7754706" cy="1015879"/>
            <a:chOff x="0" y="0"/>
            <a:chExt cx="10339607" cy="1354505"/>
          </a:xfrm>
        </p:grpSpPr>
        <p:sp>
          <p:nvSpPr>
            <p:cNvPr id="9" name="AutoShape 9"/>
            <p:cNvSpPr/>
            <p:nvPr/>
          </p:nvSpPr>
          <p:spPr>
            <a:xfrm flipV="1">
              <a:off x="0" y="1329105"/>
              <a:ext cx="10339607" cy="0"/>
            </a:xfrm>
            <a:prstGeom prst="line">
              <a:avLst/>
            </a:prstGeom>
            <a:ln w="50800" cap="flat">
              <a:solidFill>
                <a:srgbClr val="859F3D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quz-EC"/>
            </a:p>
          </p:txBody>
        </p:sp>
        <p:sp>
          <p:nvSpPr>
            <p:cNvPr id="10" name="Freeform 10"/>
            <p:cNvSpPr/>
            <p:nvPr/>
          </p:nvSpPr>
          <p:spPr>
            <a:xfrm>
              <a:off x="7701232" y="0"/>
              <a:ext cx="1457555" cy="987493"/>
            </a:xfrm>
            <a:custGeom>
              <a:avLst/>
              <a:gdLst/>
              <a:ahLst/>
              <a:cxnLst/>
              <a:rect l="l" t="t" r="r" b="b"/>
              <a:pathLst>
                <a:path w="1457555" h="987493">
                  <a:moveTo>
                    <a:pt x="0" y="0"/>
                  </a:moveTo>
                  <a:lnTo>
                    <a:pt x="1457555" y="0"/>
                  </a:lnTo>
                  <a:lnTo>
                    <a:pt x="1457555" y="987493"/>
                  </a:lnTo>
                  <a:lnTo>
                    <a:pt x="0" y="98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quz-EC"/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0" y="618691"/>
              <a:ext cx="7297507" cy="493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150"/>
                </a:lnSpc>
              </a:pPr>
              <a:r>
                <a:rPr lang="en-US" sz="2100" spc="420" dirty="0">
                  <a:solidFill>
                    <a:srgbClr val="F6FCDF"/>
                  </a:solidFill>
                  <a:latin typeface="Garet"/>
                  <a:ea typeface="Garet"/>
                  <a:cs typeface="Garet"/>
                  <a:sym typeface="Garet"/>
                </a:rPr>
                <a:t>GAD DANIEL CÓRDOVA TORAL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14707" y="10573"/>
              <a:ext cx="7068093" cy="484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3080"/>
                </a:lnSpc>
                <a:spcBef>
                  <a:spcPct val="0"/>
                </a:spcBef>
              </a:pPr>
              <a:r>
                <a:rPr lang="en-US" sz="2200" b="1" spc="220" dirty="0">
                  <a:solidFill>
                    <a:srgbClr val="859F3D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COMISIÓN DE MEDIO AMBINETE</a:t>
              </a:r>
            </a:p>
          </p:txBody>
        </p:sp>
      </p:grpSp>
      <p:sp>
        <p:nvSpPr>
          <p:cNvPr id="19" name="TextBox 19"/>
          <p:cNvSpPr txBox="1"/>
          <p:nvPr/>
        </p:nvSpPr>
        <p:spPr>
          <a:xfrm>
            <a:off x="6240171" y="721657"/>
            <a:ext cx="5807659" cy="595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5"/>
              </a:lnSpc>
            </a:pPr>
            <a:r>
              <a:rPr lang="en-US" sz="3779" b="1" spc="188" dirty="0">
                <a:solidFill>
                  <a:srgbClr val="31511E"/>
                </a:solidFill>
                <a:latin typeface="Arimo Bold"/>
                <a:ea typeface="Arimo Bold"/>
                <a:cs typeface="Arimo Bold"/>
                <a:sym typeface="Arimo Bold"/>
              </a:rPr>
              <a:t>ANEXO FOTOGRAFICO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86E009F7-7760-9253-D9AF-BA5BAD675FEE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1298272"/>
            <a:ext cx="4321373" cy="3235628"/>
          </a:xfrm>
          <a:prstGeom prst="rect">
            <a:avLst/>
          </a:prstGeom>
        </p:spPr>
      </p:pic>
      <p:pic>
        <p:nvPicPr>
          <p:cNvPr id="28" name="Imagen 27">
            <a:extLst>
              <a:ext uri="{FF2B5EF4-FFF2-40B4-BE49-F238E27FC236}">
                <a16:creationId xmlns:a16="http://schemas.microsoft.com/office/drawing/2014/main" id="{391B2720-8BEE-D90F-2F45-12C9C4AAE53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3262" y="4750891"/>
            <a:ext cx="4573649" cy="3430237"/>
          </a:xfrm>
          <a:prstGeom prst="rect">
            <a:avLst/>
          </a:prstGeom>
        </p:spPr>
      </p:pic>
      <p:pic>
        <p:nvPicPr>
          <p:cNvPr id="30" name="Imagen 29">
            <a:extLst>
              <a:ext uri="{FF2B5EF4-FFF2-40B4-BE49-F238E27FC236}">
                <a16:creationId xmlns:a16="http://schemas.microsoft.com/office/drawing/2014/main" id="{72A21485-1045-1B67-7807-3CE45F3CD5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672" y="1313685"/>
            <a:ext cx="4615944" cy="3217207"/>
          </a:xfrm>
          <a:prstGeom prst="rect">
            <a:avLst/>
          </a:prstGeom>
        </p:spPr>
      </p:pic>
      <p:pic>
        <p:nvPicPr>
          <p:cNvPr id="32" name="Imagen 31">
            <a:extLst>
              <a:ext uri="{FF2B5EF4-FFF2-40B4-BE49-F238E27FC236}">
                <a16:creationId xmlns:a16="http://schemas.microsoft.com/office/drawing/2014/main" id="{D41F8C96-2406-5AED-E67C-29AF568D9878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2672" y="4768416"/>
            <a:ext cx="4573650" cy="3430237"/>
          </a:xfrm>
          <a:prstGeom prst="rect">
            <a:avLst/>
          </a:prstGeom>
        </p:spPr>
      </p:pic>
      <p:pic>
        <p:nvPicPr>
          <p:cNvPr id="34" name="Imagen 33">
            <a:extLst>
              <a:ext uri="{FF2B5EF4-FFF2-40B4-BE49-F238E27FC236}">
                <a16:creationId xmlns:a16="http://schemas.microsoft.com/office/drawing/2014/main" id="{75675DD6-B1CE-05F5-681C-8A51E275264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53899" y="1286854"/>
            <a:ext cx="4754201" cy="3241030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9ED42B63-4CDD-E029-F4F3-AC6878702E2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814" b="35926"/>
          <a:stretch>
            <a:fillRect/>
          </a:stretch>
        </p:blipFill>
        <p:spPr>
          <a:xfrm>
            <a:off x="12075904" y="4786778"/>
            <a:ext cx="4754201" cy="3318158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9D35253-72B4-0E74-D721-595B44E49E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D0D0314D-ACA6-6032-5459-56D744891773}"/>
              </a:ext>
            </a:extLst>
          </p:cNvPr>
          <p:cNvGrpSpPr/>
          <p:nvPr/>
        </p:nvGrpSpPr>
        <p:grpSpPr>
          <a:xfrm>
            <a:off x="2782427" y="0"/>
            <a:ext cx="15505573" cy="10287000"/>
            <a:chOff x="0" y="0"/>
            <a:chExt cx="4083772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86BBC326-CF3A-7E52-E2CD-CDB1CA0514BE}"/>
                </a:ext>
              </a:extLst>
            </p:cNvPr>
            <p:cNvSpPr/>
            <p:nvPr/>
          </p:nvSpPr>
          <p:spPr>
            <a:xfrm>
              <a:off x="0" y="0"/>
              <a:ext cx="4083772" cy="2709333"/>
            </a:xfrm>
            <a:custGeom>
              <a:avLst/>
              <a:gdLst/>
              <a:ahLst/>
              <a:cxnLst/>
              <a:rect l="l" t="t" r="r" b="b"/>
              <a:pathLst>
                <a:path w="4083772" h="2709333">
                  <a:moveTo>
                    <a:pt x="0" y="0"/>
                  </a:moveTo>
                  <a:lnTo>
                    <a:pt x="4083772" y="0"/>
                  </a:lnTo>
                  <a:lnTo>
                    <a:pt x="408377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1511E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2903F603-DF8B-0EF7-1DF9-6D2B101B2F28}"/>
                </a:ext>
              </a:extLst>
            </p:cNvPr>
            <p:cNvSpPr txBox="1"/>
            <p:nvPr/>
          </p:nvSpPr>
          <p:spPr>
            <a:xfrm>
              <a:off x="0" y="-57150"/>
              <a:ext cx="4083772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2BC055D5-29CA-1700-EAFE-DA539C1B0D78}"/>
              </a:ext>
            </a:extLst>
          </p:cNvPr>
          <p:cNvGrpSpPr/>
          <p:nvPr/>
        </p:nvGrpSpPr>
        <p:grpSpPr>
          <a:xfrm>
            <a:off x="521123" y="499912"/>
            <a:ext cx="17245754" cy="7910697"/>
            <a:chOff x="0" y="0"/>
            <a:chExt cx="4542091" cy="208347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47FD4A75-47D7-72D1-1DE6-FFC57EA82365}"/>
                </a:ext>
              </a:extLst>
            </p:cNvPr>
            <p:cNvSpPr/>
            <p:nvPr/>
          </p:nvSpPr>
          <p:spPr>
            <a:xfrm>
              <a:off x="0" y="0"/>
              <a:ext cx="4542091" cy="2083476"/>
            </a:xfrm>
            <a:custGeom>
              <a:avLst/>
              <a:gdLst/>
              <a:ahLst/>
              <a:cxnLst/>
              <a:rect l="l" t="t" r="r" b="b"/>
              <a:pathLst>
                <a:path w="4542091" h="2083476">
                  <a:moveTo>
                    <a:pt x="11223" y="0"/>
                  </a:moveTo>
                  <a:lnTo>
                    <a:pt x="4530868" y="0"/>
                  </a:lnTo>
                  <a:cubicBezTo>
                    <a:pt x="4537067" y="0"/>
                    <a:pt x="4542091" y="5025"/>
                    <a:pt x="4542091" y="11223"/>
                  </a:cubicBezTo>
                  <a:lnTo>
                    <a:pt x="4542091" y="2072253"/>
                  </a:lnTo>
                  <a:cubicBezTo>
                    <a:pt x="4542091" y="2075229"/>
                    <a:pt x="4540909" y="2078084"/>
                    <a:pt x="4538804" y="2080189"/>
                  </a:cubicBezTo>
                  <a:cubicBezTo>
                    <a:pt x="4536699" y="2082293"/>
                    <a:pt x="4533845" y="2083476"/>
                    <a:pt x="4530868" y="2083476"/>
                  </a:cubicBezTo>
                  <a:lnTo>
                    <a:pt x="11223" y="2083476"/>
                  </a:lnTo>
                  <a:cubicBezTo>
                    <a:pt x="5025" y="2083476"/>
                    <a:pt x="0" y="2078451"/>
                    <a:pt x="0" y="2072253"/>
                  </a:cubicBezTo>
                  <a:lnTo>
                    <a:pt x="0" y="11223"/>
                  </a:lnTo>
                  <a:cubicBezTo>
                    <a:pt x="0" y="8246"/>
                    <a:pt x="1182" y="5392"/>
                    <a:pt x="3287" y="3287"/>
                  </a:cubicBezTo>
                  <a:cubicBezTo>
                    <a:pt x="5392" y="1182"/>
                    <a:pt x="8246" y="0"/>
                    <a:pt x="11223" y="0"/>
                  </a:cubicBezTo>
                  <a:close/>
                </a:path>
              </a:pathLst>
            </a:custGeom>
            <a:solidFill>
              <a:srgbClr val="F4F6FF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1D9A7630-4AAA-B029-AA07-343E304D10F9}"/>
                </a:ext>
              </a:extLst>
            </p:cNvPr>
            <p:cNvSpPr txBox="1"/>
            <p:nvPr/>
          </p:nvSpPr>
          <p:spPr>
            <a:xfrm>
              <a:off x="0" y="-57150"/>
              <a:ext cx="4542091" cy="21406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58C6F6EB-A505-0ABB-0E52-C575B2A1D356}"/>
              </a:ext>
            </a:extLst>
          </p:cNvPr>
          <p:cNvGrpSpPr/>
          <p:nvPr/>
        </p:nvGrpSpPr>
        <p:grpSpPr>
          <a:xfrm>
            <a:off x="10936793" y="8757671"/>
            <a:ext cx="7754706" cy="1015879"/>
            <a:chOff x="0" y="0"/>
            <a:chExt cx="10339607" cy="1354505"/>
          </a:xfrm>
        </p:grpSpPr>
        <p:sp>
          <p:nvSpPr>
            <p:cNvPr id="9" name="AutoShape 9">
              <a:extLst>
                <a:ext uri="{FF2B5EF4-FFF2-40B4-BE49-F238E27FC236}">
                  <a16:creationId xmlns:a16="http://schemas.microsoft.com/office/drawing/2014/main" id="{5EC238F0-2BCB-D448-A809-39DD60703C58}"/>
                </a:ext>
              </a:extLst>
            </p:cNvPr>
            <p:cNvSpPr/>
            <p:nvPr/>
          </p:nvSpPr>
          <p:spPr>
            <a:xfrm flipV="1">
              <a:off x="0" y="1329105"/>
              <a:ext cx="10339607" cy="0"/>
            </a:xfrm>
            <a:prstGeom prst="line">
              <a:avLst/>
            </a:prstGeom>
            <a:ln w="50800" cap="flat">
              <a:solidFill>
                <a:srgbClr val="859F3D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quz-EC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7D2BA9A1-13A1-062F-9144-069E9FCC6CE1}"/>
                </a:ext>
              </a:extLst>
            </p:cNvPr>
            <p:cNvSpPr/>
            <p:nvPr/>
          </p:nvSpPr>
          <p:spPr>
            <a:xfrm>
              <a:off x="7701232" y="0"/>
              <a:ext cx="1457555" cy="987493"/>
            </a:xfrm>
            <a:custGeom>
              <a:avLst/>
              <a:gdLst/>
              <a:ahLst/>
              <a:cxnLst/>
              <a:rect l="l" t="t" r="r" b="b"/>
              <a:pathLst>
                <a:path w="1457555" h="987493">
                  <a:moveTo>
                    <a:pt x="0" y="0"/>
                  </a:moveTo>
                  <a:lnTo>
                    <a:pt x="1457555" y="0"/>
                  </a:lnTo>
                  <a:lnTo>
                    <a:pt x="1457555" y="987493"/>
                  </a:lnTo>
                  <a:lnTo>
                    <a:pt x="0" y="98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quz-EC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EB23172F-5E77-12F6-AAC2-3937EB349A5D}"/>
                </a:ext>
              </a:extLst>
            </p:cNvPr>
            <p:cNvSpPr txBox="1"/>
            <p:nvPr/>
          </p:nvSpPr>
          <p:spPr>
            <a:xfrm>
              <a:off x="0" y="618691"/>
              <a:ext cx="7297507" cy="493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150"/>
                </a:lnSpc>
              </a:pPr>
              <a:r>
                <a:rPr lang="en-US" sz="2100" spc="420" dirty="0">
                  <a:solidFill>
                    <a:srgbClr val="F6FCDF"/>
                  </a:solidFill>
                  <a:latin typeface="Garet"/>
                  <a:ea typeface="Garet"/>
                  <a:cs typeface="Garet"/>
                  <a:sym typeface="Garet"/>
                </a:rPr>
                <a:t>GAD DANIEL CÓRDOVA TORAL</a:t>
              </a: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DE2D7E57-23AF-1E0F-56B5-1718B282D8C0}"/>
                </a:ext>
              </a:extLst>
            </p:cNvPr>
            <p:cNvSpPr txBox="1"/>
            <p:nvPr/>
          </p:nvSpPr>
          <p:spPr>
            <a:xfrm>
              <a:off x="114707" y="10573"/>
              <a:ext cx="7068093" cy="484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3080"/>
                </a:lnSpc>
                <a:spcBef>
                  <a:spcPct val="0"/>
                </a:spcBef>
              </a:pPr>
              <a:r>
                <a:rPr lang="en-US" sz="2200" b="1" spc="220" dirty="0">
                  <a:solidFill>
                    <a:srgbClr val="859F3D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COMISIÓN DE MEDIO AMBINETE</a:t>
              </a:r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D1328A60-9945-7C39-3573-1FD266D408AA}"/>
              </a:ext>
            </a:extLst>
          </p:cNvPr>
          <p:cNvSpPr txBox="1"/>
          <p:nvPr/>
        </p:nvSpPr>
        <p:spPr>
          <a:xfrm>
            <a:off x="6240171" y="721657"/>
            <a:ext cx="5807659" cy="595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5"/>
              </a:lnSpc>
            </a:pPr>
            <a:r>
              <a:rPr lang="en-US" sz="3779" b="1" spc="188" dirty="0">
                <a:solidFill>
                  <a:srgbClr val="31511E"/>
                </a:solidFill>
                <a:latin typeface="Arimo Bold"/>
                <a:ea typeface="Arimo Bold"/>
                <a:cs typeface="Arimo Bold"/>
                <a:sym typeface="Arimo Bold"/>
              </a:rPr>
              <a:t>ANEXO FOTOGRAFICO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8E9E3FF6-9081-BF75-83BF-9DEB691EAAE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5429" y="1314688"/>
            <a:ext cx="4693672" cy="3520254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C9A1CB42-8247-6092-CF68-80B16806040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6310" y="1314689"/>
            <a:ext cx="5301070" cy="3520254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FD659876-51BA-5DD4-32F0-5E48087C018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1139" y="5069071"/>
            <a:ext cx="4662252" cy="3107409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F16E0DE3-DADB-BFA2-8FF0-106509ABE6B0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05260" y="4965725"/>
            <a:ext cx="5168587" cy="3444884"/>
          </a:xfrm>
          <a:prstGeom prst="rect">
            <a:avLst/>
          </a:prstGeom>
        </p:spPr>
      </p:pic>
      <p:pic>
        <p:nvPicPr>
          <p:cNvPr id="33" name="Imagen 32">
            <a:extLst>
              <a:ext uri="{FF2B5EF4-FFF2-40B4-BE49-F238E27FC236}">
                <a16:creationId xmlns:a16="http://schemas.microsoft.com/office/drawing/2014/main" id="{B24B6E06-C4B7-D54D-6C3D-C02E7D68B51F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64608" y="1225089"/>
            <a:ext cx="4930413" cy="3697810"/>
          </a:xfrm>
          <a:prstGeom prst="rect">
            <a:avLst/>
          </a:prstGeom>
        </p:spPr>
      </p:pic>
      <p:pic>
        <p:nvPicPr>
          <p:cNvPr id="35" name="Imagen 34">
            <a:extLst>
              <a:ext uri="{FF2B5EF4-FFF2-40B4-BE49-F238E27FC236}">
                <a16:creationId xmlns:a16="http://schemas.microsoft.com/office/drawing/2014/main" id="{450C5364-077A-D18E-8AC0-5604B860F89B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04499" y="4997246"/>
            <a:ext cx="4322362" cy="32398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979212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A1A19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D96BCA8-2502-D050-7D74-CEA2AE64D0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>
            <a:extLst>
              <a:ext uri="{FF2B5EF4-FFF2-40B4-BE49-F238E27FC236}">
                <a16:creationId xmlns:a16="http://schemas.microsoft.com/office/drawing/2014/main" id="{4694652D-8A09-AA07-FFBE-E39C6A6DC061}"/>
              </a:ext>
            </a:extLst>
          </p:cNvPr>
          <p:cNvGrpSpPr/>
          <p:nvPr/>
        </p:nvGrpSpPr>
        <p:grpSpPr>
          <a:xfrm>
            <a:off x="2782427" y="0"/>
            <a:ext cx="15505573" cy="10287000"/>
            <a:chOff x="0" y="0"/>
            <a:chExt cx="4083772" cy="2709333"/>
          </a:xfrm>
        </p:grpSpPr>
        <p:sp>
          <p:nvSpPr>
            <p:cNvPr id="3" name="Freeform 3">
              <a:extLst>
                <a:ext uri="{FF2B5EF4-FFF2-40B4-BE49-F238E27FC236}">
                  <a16:creationId xmlns:a16="http://schemas.microsoft.com/office/drawing/2014/main" id="{E31725BC-735E-9B56-5917-055ABDCB54C7}"/>
                </a:ext>
              </a:extLst>
            </p:cNvPr>
            <p:cNvSpPr/>
            <p:nvPr/>
          </p:nvSpPr>
          <p:spPr>
            <a:xfrm>
              <a:off x="0" y="0"/>
              <a:ext cx="4083772" cy="2709333"/>
            </a:xfrm>
            <a:custGeom>
              <a:avLst/>
              <a:gdLst/>
              <a:ahLst/>
              <a:cxnLst/>
              <a:rect l="l" t="t" r="r" b="b"/>
              <a:pathLst>
                <a:path w="4083772" h="2709333">
                  <a:moveTo>
                    <a:pt x="0" y="0"/>
                  </a:moveTo>
                  <a:lnTo>
                    <a:pt x="4083772" y="0"/>
                  </a:lnTo>
                  <a:lnTo>
                    <a:pt x="4083772" y="2709333"/>
                  </a:lnTo>
                  <a:lnTo>
                    <a:pt x="0" y="2709333"/>
                  </a:lnTo>
                  <a:close/>
                </a:path>
              </a:pathLst>
            </a:custGeom>
            <a:solidFill>
              <a:srgbClr val="31511E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4" name="TextBox 4">
              <a:extLst>
                <a:ext uri="{FF2B5EF4-FFF2-40B4-BE49-F238E27FC236}">
                  <a16:creationId xmlns:a16="http://schemas.microsoft.com/office/drawing/2014/main" id="{D552A071-CADE-F54E-3AA0-A2312CF32A71}"/>
                </a:ext>
              </a:extLst>
            </p:cNvPr>
            <p:cNvSpPr txBox="1"/>
            <p:nvPr/>
          </p:nvSpPr>
          <p:spPr>
            <a:xfrm>
              <a:off x="0" y="-57150"/>
              <a:ext cx="4083772" cy="2766483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grpSp>
        <p:nvGrpSpPr>
          <p:cNvPr id="5" name="Group 5">
            <a:extLst>
              <a:ext uri="{FF2B5EF4-FFF2-40B4-BE49-F238E27FC236}">
                <a16:creationId xmlns:a16="http://schemas.microsoft.com/office/drawing/2014/main" id="{3FF875D9-8F71-B3C5-87EE-7EEE1189A5AE}"/>
              </a:ext>
            </a:extLst>
          </p:cNvPr>
          <p:cNvGrpSpPr/>
          <p:nvPr/>
        </p:nvGrpSpPr>
        <p:grpSpPr>
          <a:xfrm>
            <a:off x="521123" y="499912"/>
            <a:ext cx="17245754" cy="7910697"/>
            <a:chOff x="0" y="0"/>
            <a:chExt cx="4542091" cy="2083476"/>
          </a:xfrm>
        </p:grpSpPr>
        <p:sp>
          <p:nvSpPr>
            <p:cNvPr id="6" name="Freeform 6">
              <a:extLst>
                <a:ext uri="{FF2B5EF4-FFF2-40B4-BE49-F238E27FC236}">
                  <a16:creationId xmlns:a16="http://schemas.microsoft.com/office/drawing/2014/main" id="{01A87F48-A132-D363-AEFD-9EB02CC4993D}"/>
                </a:ext>
              </a:extLst>
            </p:cNvPr>
            <p:cNvSpPr/>
            <p:nvPr/>
          </p:nvSpPr>
          <p:spPr>
            <a:xfrm>
              <a:off x="0" y="0"/>
              <a:ext cx="4542091" cy="2083476"/>
            </a:xfrm>
            <a:custGeom>
              <a:avLst/>
              <a:gdLst/>
              <a:ahLst/>
              <a:cxnLst/>
              <a:rect l="l" t="t" r="r" b="b"/>
              <a:pathLst>
                <a:path w="4542091" h="2083476">
                  <a:moveTo>
                    <a:pt x="11223" y="0"/>
                  </a:moveTo>
                  <a:lnTo>
                    <a:pt x="4530868" y="0"/>
                  </a:lnTo>
                  <a:cubicBezTo>
                    <a:pt x="4537067" y="0"/>
                    <a:pt x="4542091" y="5025"/>
                    <a:pt x="4542091" y="11223"/>
                  </a:cubicBezTo>
                  <a:lnTo>
                    <a:pt x="4542091" y="2072253"/>
                  </a:lnTo>
                  <a:cubicBezTo>
                    <a:pt x="4542091" y="2075229"/>
                    <a:pt x="4540909" y="2078084"/>
                    <a:pt x="4538804" y="2080189"/>
                  </a:cubicBezTo>
                  <a:cubicBezTo>
                    <a:pt x="4536699" y="2082293"/>
                    <a:pt x="4533845" y="2083476"/>
                    <a:pt x="4530868" y="2083476"/>
                  </a:cubicBezTo>
                  <a:lnTo>
                    <a:pt x="11223" y="2083476"/>
                  </a:lnTo>
                  <a:cubicBezTo>
                    <a:pt x="5025" y="2083476"/>
                    <a:pt x="0" y="2078451"/>
                    <a:pt x="0" y="2072253"/>
                  </a:cubicBezTo>
                  <a:lnTo>
                    <a:pt x="0" y="11223"/>
                  </a:lnTo>
                  <a:cubicBezTo>
                    <a:pt x="0" y="8246"/>
                    <a:pt x="1182" y="5392"/>
                    <a:pt x="3287" y="3287"/>
                  </a:cubicBezTo>
                  <a:cubicBezTo>
                    <a:pt x="5392" y="1182"/>
                    <a:pt x="8246" y="0"/>
                    <a:pt x="11223" y="0"/>
                  </a:cubicBezTo>
                  <a:close/>
                </a:path>
              </a:pathLst>
            </a:custGeom>
            <a:solidFill>
              <a:srgbClr val="F4F6FF"/>
            </a:solidFill>
          </p:spPr>
          <p:txBody>
            <a:bodyPr/>
            <a:lstStyle/>
            <a:p>
              <a:endParaRPr lang="quz-EC"/>
            </a:p>
          </p:txBody>
        </p:sp>
        <p:sp>
          <p:nvSpPr>
            <p:cNvPr id="7" name="TextBox 7">
              <a:extLst>
                <a:ext uri="{FF2B5EF4-FFF2-40B4-BE49-F238E27FC236}">
                  <a16:creationId xmlns:a16="http://schemas.microsoft.com/office/drawing/2014/main" id="{09555FB4-F649-1505-547F-754A126AF402}"/>
                </a:ext>
              </a:extLst>
            </p:cNvPr>
            <p:cNvSpPr txBox="1"/>
            <p:nvPr/>
          </p:nvSpPr>
          <p:spPr>
            <a:xfrm>
              <a:off x="0" y="-57150"/>
              <a:ext cx="4542091" cy="2140626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3560"/>
                </a:lnSpc>
              </a:pPr>
              <a:endParaRPr dirty="0"/>
            </a:p>
          </p:txBody>
        </p:sp>
      </p:grpSp>
      <p:grpSp>
        <p:nvGrpSpPr>
          <p:cNvPr id="8" name="Group 8">
            <a:extLst>
              <a:ext uri="{FF2B5EF4-FFF2-40B4-BE49-F238E27FC236}">
                <a16:creationId xmlns:a16="http://schemas.microsoft.com/office/drawing/2014/main" id="{D2A3A11F-B956-7D01-1002-8510EE5DE1A9}"/>
              </a:ext>
            </a:extLst>
          </p:cNvPr>
          <p:cNvGrpSpPr/>
          <p:nvPr/>
        </p:nvGrpSpPr>
        <p:grpSpPr>
          <a:xfrm>
            <a:off x="10936793" y="8757671"/>
            <a:ext cx="7754706" cy="1015879"/>
            <a:chOff x="0" y="0"/>
            <a:chExt cx="10339607" cy="1354505"/>
          </a:xfrm>
        </p:grpSpPr>
        <p:sp>
          <p:nvSpPr>
            <p:cNvPr id="9" name="AutoShape 9">
              <a:extLst>
                <a:ext uri="{FF2B5EF4-FFF2-40B4-BE49-F238E27FC236}">
                  <a16:creationId xmlns:a16="http://schemas.microsoft.com/office/drawing/2014/main" id="{B7CA77C4-CFD6-A4F6-704E-3CD1D6BC2FED}"/>
                </a:ext>
              </a:extLst>
            </p:cNvPr>
            <p:cNvSpPr/>
            <p:nvPr/>
          </p:nvSpPr>
          <p:spPr>
            <a:xfrm flipV="1">
              <a:off x="0" y="1329105"/>
              <a:ext cx="10339607" cy="0"/>
            </a:xfrm>
            <a:prstGeom prst="line">
              <a:avLst/>
            </a:prstGeom>
            <a:ln w="50800" cap="flat">
              <a:solidFill>
                <a:srgbClr val="859F3D"/>
              </a:solidFill>
              <a:prstDash val="solid"/>
              <a:headEnd type="oval" w="lg" len="lg"/>
              <a:tailEnd type="oval" w="lg" len="lg"/>
            </a:ln>
          </p:spPr>
          <p:txBody>
            <a:bodyPr/>
            <a:lstStyle/>
            <a:p>
              <a:endParaRPr lang="quz-EC"/>
            </a:p>
          </p:txBody>
        </p:sp>
        <p:sp>
          <p:nvSpPr>
            <p:cNvPr id="10" name="Freeform 10">
              <a:extLst>
                <a:ext uri="{FF2B5EF4-FFF2-40B4-BE49-F238E27FC236}">
                  <a16:creationId xmlns:a16="http://schemas.microsoft.com/office/drawing/2014/main" id="{13A101CF-8B6A-A63C-A457-AD2FDCD1F38C}"/>
                </a:ext>
              </a:extLst>
            </p:cNvPr>
            <p:cNvSpPr/>
            <p:nvPr/>
          </p:nvSpPr>
          <p:spPr>
            <a:xfrm>
              <a:off x="7701232" y="0"/>
              <a:ext cx="1457555" cy="987493"/>
            </a:xfrm>
            <a:custGeom>
              <a:avLst/>
              <a:gdLst/>
              <a:ahLst/>
              <a:cxnLst/>
              <a:rect l="l" t="t" r="r" b="b"/>
              <a:pathLst>
                <a:path w="1457555" h="987493">
                  <a:moveTo>
                    <a:pt x="0" y="0"/>
                  </a:moveTo>
                  <a:lnTo>
                    <a:pt x="1457555" y="0"/>
                  </a:lnTo>
                  <a:lnTo>
                    <a:pt x="1457555" y="987493"/>
                  </a:lnTo>
                  <a:lnTo>
                    <a:pt x="0" y="98749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>
                <a:extLst>
                  <a:ext uri="{96DAC541-7B7A-43D3-8B79-37D633B846F1}">
                    <asvg:svgBlip xmlns:asvg="http://schemas.microsoft.com/office/drawing/2016/SVG/main" r:embed="rId2"/>
                  </a:ext>
                </a:extLst>
              </a:blip>
              <a:stretch>
                <a:fillRect/>
              </a:stretch>
            </a:blipFill>
          </p:spPr>
          <p:txBody>
            <a:bodyPr/>
            <a:lstStyle/>
            <a:p>
              <a:endParaRPr lang="quz-EC"/>
            </a:p>
          </p:txBody>
        </p:sp>
        <p:sp>
          <p:nvSpPr>
            <p:cNvPr id="11" name="TextBox 11">
              <a:extLst>
                <a:ext uri="{FF2B5EF4-FFF2-40B4-BE49-F238E27FC236}">
                  <a16:creationId xmlns:a16="http://schemas.microsoft.com/office/drawing/2014/main" id="{B4DAB608-422A-196C-DEC3-1ECB7BDCC836}"/>
                </a:ext>
              </a:extLst>
            </p:cNvPr>
            <p:cNvSpPr txBox="1"/>
            <p:nvPr/>
          </p:nvSpPr>
          <p:spPr>
            <a:xfrm>
              <a:off x="0" y="618691"/>
              <a:ext cx="7297507" cy="493394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r">
                <a:lnSpc>
                  <a:spcPts val="3150"/>
                </a:lnSpc>
              </a:pPr>
              <a:r>
                <a:rPr lang="en-US" sz="2100" spc="420" dirty="0">
                  <a:solidFill>
                    <a:srgbClr val="F6FCDF"/>
                  </a:solidFill>
                  <a:latin typeface="Garet"/>
                  <a:ea typeface="Garet"/>
                  <a:cs typeface="Garet"/>
                  <a:sym typeface="Garet"/>
                </a:rPr>
                <a:t>GAD DANIEL CÓRDOVA TORAL</a:t>
              </a:r>
            </a:p>
          </p:txBody>
        </p:sp>
        <p:sp>
          <p:nvSpPr>
            <p:cNvPr id="12" name="TextBox 12">
              <a:extLst>
                <a:ext uri="{FF2B5EF4-FFF2-40B4-BE49-F238E27FC236}">
                  <a16:creationId xmlns:a16="http://schemas.microsoft.com/office/drawing/2014/main" id="{F5DA5673-B447-BC94-AA43-2389B1C2B861}"/>
                </a:ext>
              </a:extLst>
            </p:cNvPr>
            <p:cNvSpPr txBox="1"/>
            <p:nvPr/>
          </p:nvSpPr>
          <p:spPr>
            <a:xfrm>
              <a:off x="114707" y="10573"/>
              <a:ext cx="7068093" cy="48429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r">
                <a:lnSpc>
                  <a:spcPts val="3080"/>
                </a:lnSpc>
                <a:spcBef>
                  <a:spcPct val="0"/>
                </a:spcBef>
              </a:pPr>
              <a:r>
                <a:rPr lang="en-US" sz="2200" b="1" spc="220" dirty="0">
                  <a:solidFill>
                    <a:srgbClr val="859F3D"/>
                  </a:solidFill>
                  <a:latin typeface="Garet Bold"/>
                  <a:ea typeface="Garet Bold"/>
                  <a:cs typeface="Garet Bold"/>
                  <a:sym typeface="Garet Bold"/>
                </a:rPr>
                <a:t>COMISIÓN DE MEDIO AMBINETE</a:t>
              </a:r>
            </a:p>
          </p:txBody>
        </p:sp>
      </p:grpSp>
      <p:sp>
        <p:nvSpPr>
          <p:cNvPr id="19" name="TextBox 19">
            <a:extLst>
              <a:ext uri="{FF2B5EF4-FFF2-40B4-BE49-F238E27FC236}">
                <a16:creationId xmlns:a16="http://schemas.microsoft.com/office/drawing/2014/main" id="{B3608D8E-5512-B833-9D0E-745325EF261C}"/>
              </a:ext>
            </a:extLst>
          </p:cNvPr>
          <p:cNvSpPr txBox="1"/>
          <p:nvPr/>
        </p:nvSpPr>
        <p:spPr>
          <a:xfrm>
            <a:off x="6240171" y="721657"/>
            <a:ext cx="5807659" cy="5950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4535"/>
              </a:lnSpc>
            </a:pPr>
            <a:r>
              <a:rPr lang="en-US" sz="3779" b="1" spc="188" dirty="0">
                <a:solidFill>
                  <a:srgbClr val="31511E"/>
                </a:solidFill>
                <a:latin typeface="Arimo Bold"/>
                <a:ea typeface="Arimo Bold"/>
                <a:cs typeface="Arimo Bold"/>
                <a:sym typeface="Arimo Bold"/>
              </a:rPr>
              <a:t>ANEXO FOTOGRAFICO</a:t>
            </a:r>
          </a:p>
        </p:txBody>
      </p:sp>
      <p:pic>
        <p:nvPicPr>
          <p:cNvPr id="21" name="Imagen 20">
            <a:extLst>
              <a:ext uri="{FF2B5EF4-FFF2-40B4-BE49-F238E27FC236}">
                <a16:creationId xmlns:a16="http://schemas.microsoft.com/office/drawing/2014/main" id="{91872AF5-A7D9-ADE9-9337-CCC4F6D6DA8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72798" y="4507036"/>
            <a:ext cx="4742404" cy="3556803"/>
          </a:xfrm>
          <a:prstGeom prst="rect">
            <a:avLst/>
          </a:prstGeom>
        </p:spPr>
      </p:pic>
      <p:pic>
        <p:nvPicPr>
          <p:cNvPr id="23" name="Imagen 22">
            <a:extLst>
              <a:ext uri="{FF2B5EF4-FFF2-40B4-BE49-F238E27FC236}">
                <a16:creationId xmlns:a16="http://schemas.microsoft.com/office/drawing/2014/main" id="{D571E160-526B-25CA-CB12-B8E5C967CD89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600" y="4711625"/>
            <a:ext cx="4495800" cy="3371850"/>
          </a:xfrm>
          <a:prstGeom prst="rect">
            <a:avLst/>
          </a:prstGeom>
        </p:spPr>
      </p:pic>
      <p:pic>
        <p:nvPicPr>
          <p:cNvPr id="25" name="Imagen 24">
            <a:extLst>
              <a:ext uri="{FF2B5EF4-FFF2-40B4-BE49-F238E27FC236}">
                <a16:creationId xmlns:a16="http://schemas.microsoft.com/office/drawing/2014/main" id="{758A157A-497F-C6EA-1612-A646410E2D2C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20600" y="4725662"/>
            <a:ext cx="4954685" cy="3301059"/>
          </a:xfrm>
          <a:prstGeom prst="rect">
            <a:avLst/>
          </a:prstGeom>
        </p:spPr>
      </p:pic>
      <p:pic>
        <p:nvPicPr>
          <p:cNvPr id="27" name="Imagen 26">
            <a:extLst>
              <a:ext uri="{FF2B5EF4-FFF2-40B4-BE49-F238E27FC236}">
                <a16:creationId xmlns:a16="http://schemas.microsoft.com/office/drawing/2014/main" id="{735FE82C-4FA1-413C-2E54-C4735C8E50A6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87642" y="1316693"/>
            <a:ext cx="3933173" cy="2949880"/>
          </a:xfrm>
          <a:prstGeom prst="rect">
            <a:avLst/>
          </a:prstGeom>
        </p:spPr>
      </p:pic>
      <p:pic>
        <p:nvPicPr>
          <p:cNvPr id="29" name="Imagen 28">
            <a:extLst>
              <a:ext uri="{FF2B5EF4-FFF2-40B4-BE49-F238E27FC236}">
                <a16:creationId xmlns:a16="http://schemas.microsoft.com/office/drawing/2014/main" id="{C079AB48-7CF5-5636-66AC-32E9B2DA30EC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99353" y="1225684"/>
            <a:ext cx="4478025" cy="3358518"/>
          </a:xfrm>
          <a:prstGeom prst="rect">
            <a:avLst/>
          </a:prstGeom>
        </p:spPr>
      </p:pic>
      <p:pic>
        <p:nvPicPr>
          <p:cNvPr id="31" name="Imagen 30">
            <a:extLst>
              <a:ext uri="{FF2B5EF4-FFF2-40B4-BE49-F238E27FC236}">
                <a16:creationId xmlns:a16="http://schemas.microsoft.com/office/drawing/2014/main" id="{3A603A4A-1F94-6D7A-3A14-74AED483FF08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5412" y="1363890"/>
            <a:ext cx="4333114" cy="28869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24037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263</TotalTime>
  <Words>428</Words>
  <Application>Microsoft Office PowerPoint</Application>
  <PresentationFormat>Personalizado</PresentationFormat>
  <Paragraphs>75</Paragraphs>
  <Slides>15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7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15</vt:i4>
      </vt:variant>
    </vt:vector>
  </HeadingPairs>
  <TitlesOfParts>
    <vt:vector size="23" baseType="lpstr">
      <vt:lpstr>Garet Bold</vt:lpstr>
      <vt:lpstr>Arial</vt:lpstr>
      <vt:lpstr>Aptos</vt:lpstr>
      <vt:lpstr>Arimo Bold</vt:lpstr>
      <vt:lpstr>Calibri</vt:lpstr>
      <vt:lpstr>Arimo</vt:lpstr>
      <vt:lpstr>Garet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Green and Black Minimalist Business Progress Report Sustainable Development Goals Presentation</dc:title>
  <dc:creator>kelly lucero</dc:creator>
  <cp:lastModifiedBy>kelly lucero</cp:lastModifiedBy>
  <cp:revision>3</cp:revision>
  <dcterms:created xsi:type="dcterms:W3CDTF">2006-08-16T00:00:00Z</dcterms:created>
  <dcterms:modified xsi:type="dcterms:W3CDTF">2026-05-01T02:40:05Z</dcterms:modified>
  <dc:identifier>DAHIRGlslFs</dc:identifier>
</cp:coreProperties>
</file>